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7"/>
  </p:notesMasterIdLst>
  <p:sldIdLst>
    <p:sldId id="256" r:id="rId2"/>
    <p:sldId id="306" r:id="rId3"/>
    <p:sldId id="285" r:id="rId4"/>
    <p:sldId id="260" r:id="rId5"/>
    <p:sldId id="289" r:id="rId6"/>
    <p:sldId id="267" r:id="rId7"/>
    <p:sldId id="302" r:id="rId8"/>
    <p:sldId id="290" r:id="rId9"/>
    <p:sldId id="274" r:id="rId10"/>
    <p:sldId id="265" r:id="rId11"/>
    <p:sldId id="304" r:id="rId12"/>
    <p:sldId id="259" r:id="rId13"/>
    <p:sldId id="301" r:id="rId14"/>
    <p:sldId id="266" r:id="rId15"/>
    <p:sldId id="303" r:id="rId16"/>
    <p:sldId id="291" r:id="rId17"/>
    <p:sldId id="270" r:id="rId18"/>
    <p:sldId id="284" r:id="rId19"/>
    <p:sldId id="276" r:id="rId20"/>
    <p:sldId id="297" r:id="rId21"/>
    <p:sldId id="273" r:id="rId22"/>
    <p:sldId id="272" r:id="rId23"/>
    <p:sldId id="298" r:id="rId24"/>
    <p:sldId id="279" r:id="rId25"/>
    <p:sldId id="305" r:id="rId26"/>
  </p:sldIdLst>
  <p:sldSz cx="9144000" cy="6858000" type="screen4x3"/>
  <p:notesSz cx="6858000" cy="9144000"/>
  <p:embeddedFontLst>
    <p:embeddedFont>
      <p:font typeface="Quicksand"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2852D7-92CE-49BB-8814-F46182FEC4D7}">
  <a:tblStyle styleId="{262852D7-92CE-49BB-8814-F46182FEC4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71455" autoAdjust="0"/>
  </p:normalViewPr>
  <p:slideViewPr>
    <p:cSldViewPr snapToGrid="0">
      <p:cViewPr>
        <p:scale>
          <a:sx n="50" d="100"/>
          <a:sy n="50" d="100"/>
        </p:scale>
        <p:origin x="19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Active Shooter Incidents per Time Frame </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'2000-2016'!$B$1</c:f>
              <c:strCache>
                <c:ptCount val="1"/>
                <c:pt idx="0">
                  <c:v>Incidents </c:v>
                </c:pt>
              </c:strCache>
            </c:strRef>
          </c:tx>
          <c:dPt>
            <c:idx val="0"/>
            <c:bubble3D val="0"/>
            <c:spPr>
              <a:gradFill rotWithShape="1">
                <a:gsLst>
                  <a:gs pos="0">
                    <a:schemeClr val="accent6">
                      <a:tint val="77000"/>
                      <a:satMod val="103000"/>
                      <a:lumMod val="102000"/>
                      <a:tint val="94000"/>
                    </a:schemeClr>
                  </a:gs>
                  <a:gs pos="50000">
                    <a:schemeClr val="accent6">
                      <a:tint val="77000"/>
                      <a:satMod val="110000"/>
                      <a:lumMod val="100000"/>
                      <a:shade val="100000"/>
                    </a:schemeClr>
                  </a:gs>
                  <a:gs pos="100000">
                    <a:schemeClr val="accent6">
                      <a:tint val="77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1F9C-46E9-B74D-98CE8567DC3E}"/>
              </c:ext>
            </c:extLst>
          </c:dPt>
          <c:dPt>
            <c:idx val="1"/>
            <c:bubble3D val="0"/>
            <c:spPr>
              <a:gradFill rotWithShape="1">
                <a:gsLst>
                  <a:gs pos="0">
                    <a:schemeClr val="accent6">
                      <a:shade val="76000"/>
                      <a:satMod val="103000"/>
                      <a:lumMod val="102000"/>
                      <a:tint val="94000"/>
                    </a:schemeClr>
                  </a:gs>
                  <a:gs pos="50000">
                    <a:schemeClr val="accent6">
                      <a:shade val="76000"/>
                      <a:satMod val="110000"/>
                      <a:lumMod val="100000"/>
                      <a:shade val="100000"/>
                    </a:schemeClr>
                  </a:gs>
                  <a:gs pos="100000">
                    <a:schemeClr val="accent6">
                      <a:shade val="76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1F9C-46E9-B74D-98CE8567DC3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'2000-2016'!$A$2:$A$3</c:f>
              <c:strCache>
                <c:ptCount val="2"/>
                <c:pt idx="0">
                  <c:v>2000-2009</c:v>
                </c:pt>
                <c:pt idx="1">
                  <c:v>2010-2016</c:v>
                </c:pt>
              </c:strCache>
            </c:strRef>
          </c:cat>
          <c:val>
            <c:numRef>
              <c:f>'2000-2016'!$B$2:$B$3</c:f>
              <c:numCache>
                <c:formatCode>General</c:formatCode>
                <c:ptCount val="2"/>
                <c:pt idx="0">
                  <c:v>86</c:v>
                </c:pt>
                <c:pt idx="1">
                  <c:v>134</c:v>
                </c:pt>
              </c:numCache>
            </c:numRef>
          </c:val>
          <c:extLst>
            <c:ext xmlns:c16="http://schemas.microsoft.com/office/drawing/2014/chart" uri="{C3380CC4-5D6E-409C-BE32-E72D297353CC}">
              <c16:uniqueId val="{00000004-1F9C-46E9-B74D-98CE8567DC3E}"/>
            </c:ext>
          </c:extLst>
        </c:ser>
        <c:dLbls>
          <c:dLblPos val="outEnd"/>
          <c:showLegendKey val="0"/>
          <c:showVal val="0"/>
          <c:showCatName val="1"/>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style1.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spcBef>
                <a:spcPts val="0"/>
              </a:spcBef>
              <a:spcAft>
                <a:spcPts val="0"/>
              </a:spcAft>
            </a:pPr>
            <a:r>
              <a:rPr lang="en-US" sz="1100" b="0" i="0" u="none" strike="noStrike" cap="none" dirty="0">
                <a:solidFill>
                  <a:srgbClr val="000000"/>
                </a:solidFill>
                <a:effectLst/>
                <a:latin typeface="Arial"/>
                <a:ea typeface="Arial"/>
                <a:cs typeface="Arial"/>
                <a:sym typeface="Arial"/>
              </a:rPr>
              <a:t>Occurring on November 5th, 2009, the Fort Hood Shooting resulted in 13 fatalities and 32 additional casualties as a consequence to an active shooter incident within the military installation. Remaining the deadliest shooting to occur on a military base in U.S. history.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Incidents are in chronological order. </a:t>
            </a:r>
          </a:p>
          <a:p>
            <a:pPr marL="139700" indent="0">
              <a:buNone/>
            </a:pPr>
            <a:endParaRPr lang="en-US" dirty="0"/>
          </a:p>
        </p:txBody>
      </p:sp>
    </p:spTree>
    <p:extLst>
      <p:ext uri="{BB962C8B-B14F-4D97-AF65-F5344CB8AC3E}">
        <p14:creationId xmlns:p14="http://schemas.microsoft.com/office/powerpoint/2010/main" val="2999421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indent="-317500"/>
            <a:r>
              <a:rPr lang="en-US" sz="1100" b="0" i="0" u="none" strike="noStrike" cap="none" dirty="0">
                <a:solidFill>
                  <a:srgbClr val="000000"/>
                </a:solidFill>
                <a:effectLst/>
                <a:latin typeface="Arial"/>
                <a:ea typeface="Arial"/>
                <a:cs typeface="Arial"/>
                <a:sym typeface="Arial"/>
              </a:rPr>
              <a:t>Established on October 2, 1799. </a:t>
            </a:r>
          </a:p>
          <a:p>
            <a:pPr marL="139700" indent="0">
              <a:buNone/>
            </a:pPr>
            <a:endParaRPr lang="en-US" sz="1050" b="0" i="0" u="none" strike="noStrike" cap="none" dirty="0">
              <a:solidFill>
                <a:srgbClr val="000000"/>
              </a:solidFill>
              <a:effectLst/>
              <a:latin typeface="Arial"/>
              <a:ea typeface="Arial"/>
              <a:cs typeface="Arial"/>
              <a:sym typeface="Arial"/>
            </a:endParaRPr>
          </a:p>
          <a:p>
            <a:pPr marL="914400" lvl="1" indent="-317500"/>
            <a:r>
              <a:rPr lang="en-US" sz="1100" b="0" i="0" u="none" strike="noStrike" cap="none" dirty="0">
                <a:solidFill>
                  <a:srgbClr val="000000"/>
                </a:solidFill>
                <a:effectLst/>
                <a:latin typeface="Arial"/>
                <a:ea typeface="Arial"/>
                <a:cs typeface="Arial"/>
                <a:sym typeface="Arial"/>
              </a:rPr>
              <a:t>The oldest Navy installation in the U.S.  </a:t>
            </a:r>
          </a:p>
          <a:p>
            <a:pPr marL="596900" lvl="1" indent="0">
              <a:buNone/>
            </a:pPr>
            <a:endParaRPr lang="en-US" sz="1050" b="0" i="0" u="none" strike="noStrike" cap="none" dirty="0">
              <a:solidFill>
                <a:srgbClr val="000000"/>
              </a:solidFill>
              <a:effectLst/>
              <a:latin typeface="Arial"/>
              <a:ea typeface="Arial"/>
              <a:cs typeface="Arial"/>
              <a:sym typeface="Arial"/>
            </a:endParaRPr>
          </a:p>
          <a:p>
            <a:pPr lvl="0"/>
            <a:r>
              <a:rPr lang="en-US" sz="1100" b="0" i="0" u="none" strike="noStrike" cap="none" dirty="0">
                <a:solidFill>
                  <a:srgbClr val="000000"/>
                </a:solidFill>
                <a:effectLst/>
                <a:latin typeface="Arial"/>
                <a:ea typeface="Arial"/>
                <a:cs typeface="Arial"/>
                <a:sym typeface="Arial"/>
              </a:rPr>
              <a:t> Incorporates 68 acres along the bank of the Anacostia River. </a:t>
            </a:r>
          </a:p>
          <a:p>
            <a:pPr marL="139700" lvl="0" indent="0">
              <a:buNone/>
            </a:pPr>
            <a:endParaRPr lang="en-US" sz="1050" b="0" i="0" u="none" strike="noStrike" cap="none" dirty="0">
              <a:solidFill>
                <a:srgbClr val="000000"/>
              </a:solidFill>
              <a:effectLst/>
              <a:latin typeface="Arial"/>
              <a:ea typeface="Arial"/>
              <a:cs typeface="Arial"/>
              <a:sym typeface="Arial"/>
            </a:endParaRPr>
          </a:p>
          <a:p>
            <a:pPr lvl="0"/>
            <a:r>
              <a:rPr lang="en-US" sz="1100" b="0" i="0" u="none" strike="noStrike" cap="none" dirty="0">
                <a:solidFill>
                  <a:srgbClr val="000000"/>
                </a:solidFill>
                <a:effectLst/>
                <a:latin typeface="Arial"/>
                <a:ea typeface="Arial"/>
                <a:cs typeface="Arial"/>
                <a:sym typeface="Arial"/>
              </a:rPr>
              <a:t>Currently serves as the administrative center for the U.S. Navy and home to the Chief of Naval Operations and headquarters of the Naval Sea Systems Command (NAVSEA), as well as several other Navy departments and facilities. </a:t>
            </a:r>
          </a:p>
          <a:p>
            <a:pPr marL="139700" lvl="0" indent="0">
              <a:buNone/>
            </a:pPr>
            <a:endParaRPr lang="en-US" sz="1100" b="0" i="0" u="none" strike="noStrike" cap="none" dirty="0">
              <a:solidFill>
                <a:srgbClr val="000000"/>
              </a:solidFill>
              <a:effectLst/>
              <a:latin typeface="Arial"/>
              <a:ea typeface="Arial"/>
              <a:cs typeface="Arial"/>
              <a:sym typeface="Arial"/>
            </a:endParaRPr>
          </a:p>
          <a:p>
            <a:pPr lvl="0"/>
            <a:r>
              <a:rPr lang="en-US" sz="1100" b="0" i="0" u="none" strike="noStrike" cap="none" dirty="0">
                <a:solidFill>
                  <a:srgbClr val="000000"/>
                </a:solidFill>
                <a:effectLst/>
                <a:latin typeface="Arial"/>
                <a:ea typeface="Arial"/>
                <a:cs typeface="Arial"/>
                <a:sym typeface="Arial"/>
              </a:rPr>
              <a:t> On average, a diverse workforce of more than 17,000 military, civilian and contractor personnel are likely to aboard the WNY daily. </a:t>
            </a:r>
            <a:endParaRPr lang="en-US" sz="1050" b="0" i="0" u="none" strike="noStrike" cap="none" dirty="0">
              <a:solidFill>
                <a:srgbClr val="000000"/>
              </a:solidFill>
              <a:effectLst/>
              <a:latin typeface="Arial"/>
              <a:ea typeface="Arial"/>
              <a:cs typeface="Arial"/>
              <a:sym typeface="Arial"/>
            </a:endParaRPr>
          </a:p>
          <a:p>
            <a:pPr marL="171450" lvl="0" indent="-171450">
              <a:spcBef>
                <a:spcPts val="0"/>
              </a:spcBef>
              <a:spcAft>
                <a:spcPts val="0"/>
              </a:spcAft>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nSpc>
                <a:spcPct val="150000"/>
              </a:lnSpc>
              <a:spcBef>
                <a:spcPts val="0"/>
              </a:spcBef>
              <a:spcAft>
                <a:spcPts val="0"/>
              </a:spcAft>
            </a:pPr>
            <a:r>
              <a:rPr lang="en-US" sz="1100" b="0" i="0" u="none" strike="noStrike" cap="none" dirty="0">
                <a:solidFill>
                  <a:srgbClr val="000000"/>
                </a:solidFill>
                <a:effectLst/>
                <a:latin typeface="Arial"/>
                <a:ea typeface="Arial"/>
                <a:cs typeface="Arial"/>
                <a:sym typeface="Arial"/>
              </a:rPr>
              <a:t>On Monday, September 16th, 2013, Aaron Alexis, an independent contractor with Experts, Inc. and former service member with the United States (U.S.) Navy, routinely entered the Washington Navy Yard (WNY) to join a diverse workforce of more than 17,000 military, civilian and contractor personnel. After momentarily entering the Naval Sea Systems Command (NAVSEA), Alexis initiated an active shooter incident that would last approximately 69 minutes before being neutralized. Though over 117 officers from various agencies and departments engaged in incident response, including resources sourced directly from the Naval Support Activity Washington (NSAW), Alexis still fatally shot 12 people and injured eight others through the course of the event. </a:t>
            </a:r>
            <a:endParaRPr dirty="0"/>
          </a:p>
        </p:txBody>
      </p:sp>
    </p:spTree>
    <p:extLst>
      <p:ext uri="{BB962C8B-B14F-4D97-AF65-F5344CB8AC3E}">
        <p14:creationId xmlns:p14="http://schemas.microsoft.com/office/powerpoint/2010/main" val="1567472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dirty="0"/>
              <a:t>In addition, the Navy Yard also includes armed Military Police (MP) personnel, contract security officers (both armed and unarmed), and its own fire department and emergency medical services.</a:t>
            </a:r>
            <a:r>
              <a:rPr lang="en-US" dirty="0"/>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a:solidFill>
                  <a:srgbClr val="000000"/>
                </a:solidFill>
                <a:effectLst/>
                <a:latin typeface="Arial"/>
                <a:ea typeface="Arial"/>
                <a:cs typeface="Arial"/>
                <a:sym typeface="Arial"/>
              </a:rPr>
              <a:t>Though the Navy Yard installation shares jurisdiction among Washington’s First Police District of the MPD, it’s not a common practice for MPD officers to regularly patrol the grounds of the installation. Typically, MPD only intervenes if requested by NSAW.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0" i="0" u="none" strike="noStrike" cap="none" dirty="0">
              <a:solidFill>
                <a:srgbClr val="000000"/>
              </a:solidFill>
              <a:effectLst/>
              <a:latin typeface="Arial"/>
              <a:ea typeface="Arial"/>
              <a:cs typeface="Arial"/>
              <a:sym typeface="Arial"/>
            </a:endParaRPr>
          </a:p>
          <a:p>
            <a:pPr marL="628650" marR="0" lvl="1" indent="-171450" algn="l" defTabSz="914400" rtl="0" eaLnBrk="1" fontAlgn="auto" latinLnBrk="0" hangingPunct="1">
              <a:lnSpc>
                <a:spcPct val="100000"/>
              </a:lnSpc>
              <a:spcBef>
                <a:spcPts val="0"/>
              </a:spcBef>
              <a:spcAft>
                <a:spcPts val="0"/>
              </a:spcAft>
              <a:buClr>
                <a:srgbClr val="000000"/>
              </a:buClr>
              <a:buSzPts val="1400"/>
              <a:buFont typeface="Courier New" panose="02070309020205020404" pitchFamily="49" charset="0"/>
              <a:buChar char="o"/>
              <a:tabLst/>
              <a:defRPr/>
            </a:pPr>
            <a:r>
              <a:rPr lang="en-US" sz="1100" b="0" i="0" u="none" strike="noStrike" cap="none" dirty="0">
                <a:solidFill>
                  <a:srgbClr val="000000"/>
                </a:solidFill>
                <a:effectLst/>
                <a:latin typeface="Arial"/>
                <a:ea typeface="Arial"/>
                <a:cs typeface="Arial"/>
                <a:sym typeface="Arial"/>
              </a:rPr>
              <a:t>Given the close proximity of the base and the culmination of internal police, fire and emergency medical services readily available for the facility, this is considered an effective practice for small scale incidents. For more severe incidents, protocol calls for mutual aid from supporting agencies as instructed in OPNAVINST 3440.17.</a:t>
            </a:r>
            <a:endParaRPr lang="en-US" dirty="0"/>
          </a:p>
          <a:p>
            <a:pPr marL="171450" lvl="0" indent="-171450">
              <a:spcBef>
                <a:spcPts val="0"/>
              </a:spcBef>
              <a:spcAft>
                <a:spcPts val="0"/>
              </a:spcAft>
            </a:pPr>
            <a:endParaRPr dirty="0"/>
          </a:p>
        </p:txBody>
      </p:sp>
    </p:spTree>
    <p:extLst>
      <p:ext uri="{BB962C8B-B14F-4D97-AF65-F5344CB8AC3E}">
        <p14:creationId xmlns:p14="http://schemas.microsoft.com/office/powerpoint/2010/main" val="1428809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spcBef>
                <a:spcPts val="0"/>
              </a:spcBef>
              <a:spcAft>
                <a:spcPts val="0"/>
              </a:spcAft>
            </a:pPr>
            <a:r>
              <a:rPr lang="en-US" sz="1100" b="0" i="0" u="none" strike="noStrike" cap="none" dirty="0">
                <a:solidFill>
                  <a:srgbClr val="000000"/>
                </a:solidFill>
                <a:effectLst/>
                <a:latin typeface="Arial"/>
                <a:ea typeface="Arial"/>
                <a:cs typeface="Arial"/>
                <a:sym typeface="Arial"/>
              </a:rPr>
              <a:t>Naval Sea Systems Command (</a:t>
            </a:r>
            <a:r>
              <a:rPr lang="en-US" dirty="0"/>
              <a:t>NAVSEA)</a:t>
            </a:r>
          </a:p>
          <a:p>
            <a:pPr marL="0" lvl="0" indent="0">
              <a:spcBef>
                <a:spcPts val="0"/>
              </a:spcBef>
              <a:spcAft>
                <a:spcPts val="0"/>
              </a:spcAft>
              <a:buNone/>
            </a:pPr>
            <a:endParaRPr lang="en-US" dirty="0"/>
          </a:p>
          <a:p>
            <a:pPr marL="628650" lvl="1" indent="-171450">
              <a:spcBef>
                <a:spcPts val="0"/>
              </a:spcBef>
              <a:spcAft>
                <a:spcPts val="0"/>
              </a:spcAft>
            </a:pPr>
            <a:r>
              <a:rPr lang="en-US" sz="1100" b="0" i="0" u="none" strike="noStrike" cap="none" dirty="0">
                <a:solidFill>
                  <a:srgbClr val="000000"/>
                </a:solidFill>
                <a:effectLst/>
                <a:latin typeface="Arial"/>
                <a:ea typeface="Arial"/>
                <a:cs typeface="Arial"/>
                <a:sym typeface="Arial"/>
              </a:rPr>
              <a:t>NAVSEA is the largest tenant in the installation. Which over 3,000 of the WNY’s personnel are concentrated at NAVSEA’s headquarters</a:t>
            </a:r>
          </a:p>
          <a:p>
            <a:pPr marL="457200" lvl="1" indent="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1085850" lvl="2" indent="-171450">
              <a:spcBef>
                <a:spcPts val="0"/>
              </a:spcBef>
              <a:spcAft>
                <a:spcPts val="0"/>
              </a:spcAft>
            </a:pPr>
            <a:r>
              <a:rPr lang="en-US" sz="1100" b="0" i="0" u="none" strike="noStrike" cap="none" dirty="0">
                <a:solidFill>
                  <a:srgbClr val="000000"/>
                </a:solidFill>
                <a:effectLst/>
                <a:latin typeface="Arial"/>
                <a:ea typeface="Arial"/>
                <a:cs typeface="Arial"/>
                <a:sym typeface="Arial"/>
              </a:rPr>
              <a:t>Colloquially known as building 197. </a:t>
            </a:r>
          </a:p>
          <a:p>
            <a:pPr marL="628650" lvl="1" indent="-171450">
              <a:spcBef>
                <a:spcPts val="0"/>
              </a:spcBef>
              <a:spcAft>
                <a:spcPts val="0"/>
              </a:spcAft>
            </a:pPr>
            <a:endParaRPr lang="en-US" sz="1100" b="0" i="0" u="none" strike="noStrike" cap="none" dirty="0">
              <a:solidFill>
                <a:srgbClr val="000000"/>
              </a:solidFill>
              <a:effectLst/>
              <a:latin typeface="Arial"/>
              <a:ea typeface="Arial"/>
              <a:cs typeface="Arial"/>
              <a:sym typeface="Arial"/>
            </a:endParaRPr>
          </a:p>
          <a:p>
            <a:pPr marL="628650" lvl="1" indent="-171450">
              <a:spcBef>
                <a:spcPts val="0"/>
              </a:spcBef>
              <a:spcAft>
                <a:spcPts val="0"/>
              </a:spcAft>
            </a:pPr>
            <a:r>
              <a:rPr lang="en-US" sz="1100" b="0" i="0" u="none" strike="noStrike" cap="none" dirty="0">
                <a:solidFill>
                  <a:srgbClr val="000000"/>
                </a:solidFill>
                <a:effectLst/>
                <a:latin typeface="Arial"/>
                <a:ea typeface="Arial"/>
                <a:cs typeface="Arial"/>
                <a:sym typeface="Arial"/>
              </a:rPr>
              <a:t>Overall, the building encompasses 638,000 square feet and five floors, with what responders on scene described as a dense “maze like” interior. </a:t>
            </a:r>
          </a:p>
          <a:p>
            <a:pPr marL="457200" lvl="1" indent="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1085850" lvl="2" indent="-171450">
              <a:spcBef>
                <a:spcPts val="0"/>
              </a:spcBef>
              <a:spcAft>
                <a:spcPts val="0"/>
              </a:spcAft>
            </a:pPr>
            <a:r>
              <a:rPr lang="en-US" sz="1100" b="0" i="0" u="none" strike="noStrike" cap="none" dirty="0">
                <a:solidFill>
                  <a:srgbClr val="000000"/>
                </a:solidFill>
                <a:effectLst/>
                <a:latin typeface="Arial"/>
                <a:ea typeface="Arial"/>
                <a:cs typeface="Arial"/>
                <a:sym typeface="Arial"/>
              </a:rPr>
              <a:t>NAVSEA’s layout consists of various cubicles, training facilities, conference rooms and auditoriums with pathways that only allowed a few feet of clearance and long narrow hallways that stretch the entire the length of the building. </a:t>
            </a:r>
          </a:p>
          <a:p>
            <a:pPr marL="914400" lvl="2" indent="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1085850" lvl="2" indent="-171450">
              <a:spcBef>
                <a:spcPts val="0"/>
              </a:spcBef>
              <a:spcAft>
                <a:spcPts val="0"/>
              </a:spcAft>
            </a:pPr>
            <a:r>
              <a:rPr lang="en-US" sz="1100" b="0" i="0" u="none" strike="noStrike" cap="none" dirty="0">
                <a:solidFill>
                  <a:srgbClr val="000000"/>
                </a:solidFill>
                <a:effectLst/>
                <a:latin typeface="Arial"/>
                <a:ea typeface="Arial"/>
                <a:cs typeface="Arial"/>
                <a:sym typeface="Arial"/>
              </a:rPr>
              <a:t>As depicted in Figure. 1., NAVSEA’s physical location is on the west side of the complex by Isaac Hull Avenue, directly south of the closest entrance off of the 6th Street Gate. </a:t>
            </a:r>
            <a:endParaRPr dirty="0"/>
          </a:p>
        </p:txBody>
      </p:sp>
    </p:spTree>
    <p:extLst>
      <p:ext uri="{BB962C8B-B14F-4D97-AF65-F5344CB8AC3E}">
        <p14:creationId xmlns:p14="http://schemas.microsoft.com/office/powerpoint/2010/main" val="4093134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spcBef>
                <a:spcPts val="0"/>
              </a:spcBef>
              <a:spcAft>
                <a:spcPts val="0"/>
              </a:spcAft>
            </a:pPr>
            <a:r>
              <a:rPr lang="en-US" sz="1100" b="0" i="0" u="none" strike="noStrike" cap="none" dirty="0">
                <a:solidFill>
                  <a:srgbClr val="000000"/>
                </a:solidFill>
                <a:effectLst/>
                <a:latin typeface="Arial"/>
                <a:ea typeface="Arial"/>
                <a:cs typeface="Arial"/>
                <a:sym typeface="Arial"/>
              </a:rPr>
              <a:t>In the course of the incident, Alexis fatally shoots 12 people and injures eight others (including four officers), 10 of the fatalities occurring within the first 6 minutes.</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spcBef>
                <a:spcPts val="0"/>
              </a:spcBef>
              <a:spcAft>
                <a:spcPts val="0"/>
              </a:spcAft>
            </a:pPr>
            <a:r>
              <a:rPr lang="en-US" dirty="0"/>
              <a:t>Fog </a:t>
            </a:r>
          </a:p>
          <a:p>
            <a:pPr marL="0" lvl="0" indent="0">
              <a:spcBef>
                <a:spcPts val="0"/>
              </a:spcBef>
              <a:spcAft>
                <a:spcPts val="0"/>
              </a:spcAft>
              <a:buNone/>
            </a:pPr>
            <a:endParaRPr lang="en-US" dirty="0"/>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solidFill>
                  <a:schemeClr val="bg1"/>
                </a:solidFill>
              </a:rPr>
              <a:t>Clausewitz uses the metaphor ‘Fog’ to describe “lack of complete, accurate situational awareness/information about unfolding events and conditions, and what is needed most/where”. </a:t>
            </a:r>
            <a:endParaRPr lang="en-US" sz="1050" dirty="0">
              <a:solidFill>
                <a:schemeClr val="bg1"/>
              </a:solidFill>
              <a:latin typeface="Quicksand"/>
              <a:ea typeface="Quicksand"/>
              <a:cs typeface="Quicksand"/>
              <a:sym typeface="Quicksand"/>
            </a:endParaRPr>
          </a:p>
          <a:p>
            <a:pPr marL="171450" lvl="0" indent="-171450">
              <a:spcBef>
                <a:spcPts val="0"/>
              </a:spcBef>
              <a:spcAft>
                <a:spcPts val="0"/>
              </a:spcAft>
            </a:pPr>
            <a:r>
              <a:rPr lang="en-US" dirty="0"/>
              <a:t>Friction </a:t>
            </a:r>
          </a:p>
          <a:p>
            <a:pPr marL="0" lvl="0" indent="0">
              <a:spcBef>
                <a:spcPts val="0"/>
              </a:spcBef>
              <a:spcAft>
                <a:spcPts val="0"/>
              </a:spcAft>
              <a:buNone/>
            </a:pPr>
            <a:endParaRPr lang="en-US" dirty="0"/>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solidFill>
                  <a:schemeClr val="bg1"/>
                </a:solidFill>
              </a:rPr>
              <a:t>Clausewitz describes the concept of friction as obstacles or unexpected circumstances which impede on the effectiveness for response. Specifically, friction is attributed by “uncertainties, tech. or logistical difficulties, physical impediments, requiring additional effort and slowing down response and/or recovery verses ‘ideal’ implementation”. </a:t>
            </a:r>
            <a:endParaRPr lang="en-US" dirty="0"/>
          </a:p>
          <a:p>
            <a:pPr marL="628650" lvl="1" indent="-171450">
              <a:spcBef>
                <a:spcPts val="0"/>
              </a:spcBef>
              <a:spcAft>
                <a:spcPts val="0"/>
              </a:spcAft>
            </a:pPr>
            <a:endParaRPr dirty="0"/>
          </a:p>
        </p:txBody>
      </p:sp>
    </p:spTree>
    <p:extLst>
      <p:ext uri="{BB962C8B-B14F-4D97-AF65-F5344CB8AC3E}">
        <p14:creationId xmlns:p14="http://schemas.microsoft.com/office/powerpoint/2010/main" val="932167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rtl="0">
              <a:spcBef>
                <a:spcPts val="0"/>
              </a:spcBef>
              <a:spcAft>
                <a:spcPts val="0"/>
              </a:spcAft>
            </a:pPr>
            <a:r>
              <a:rPr lang="en-US" sz="1100" b="0" i="0" u="none" strike="noStrike" cap="none" dirty="0">
                <a:solidFill>
                  <a:srgbClr val="000000"/>
                </a:solidFill>
                <a:effectLst/>
                <a:latin typeface="Arial"/>
                <a:ea typeface="Arial"/>
                <a:cs typeface="Arial"/>
                <a:sym typeface="Arial"/>
              </a:rPr>
              <a:t>Sensitive Compartmented Information Facilities (SCIFs)</a:t>
            </a:r>
          </a:p>
          <a:p>
            <a:pPr marL="0" lvl="0" indent="0" rtl="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628650" lvl="1" indent="-171450" rtl="0">
              <a:spcBef>
                <a:spcPts val="0"/>
              </a:spcBef>
              <a:spcAft>
                <a:spcPts val="0"/>
              </a:spcAft>
            </a:pPr>
            <a:r>
              <a:rPr lang="en-US" sz="1100" b="0" i="0" u="none" strike="noStrike" cap="none" dirty="0">
                <a:solidFill>
                  <a:srgbClr val="000000"/>
                </a:solidFill>
                <a:effectLst/>
                <a:latin typeface="Arial"/>
                <a:ea typeface="Arial"/>
                <a:cs typeface="Arial"/>
                <a:sym typeface="Arial"/>
              </a:rPr>
              <a:t>The policy is primarily in place in accordance to the SCIFs and the presence for classified information located in the building. </a:t>
            </a:r>
          </a:p>
          <a:p>
            <a:pPr marL="457200" lvl="1" indent="0" rtl="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1085850" lvl="2" indent="-171450" rtl="0">
              <a:spcBef>
                <a:spcPts val="0"/>
              </a:spcBef>
              <a:spcAft>
                <a:spcPts val="0"/>
              </a:spcAft>
            </a:pPr>
            <a:r>
              <a:rPr lang="en-US" sz="1100" b="0" i="0" u="none" strike="noStrike" cap="none" dirty="0">
                <a:solidFill>
                  <a:srgbClr val="000000"/>
                </a:solidFill>
                <a:effectLst/>
                <a:latin typeface="Arial"/>
                <a:ea typeface="Arial"/>
                <a:cs typeface="Arial"/>
                <a:sym typeface="Arial"/>
              </a:rPr>
              <a:t>A common practice enforced among SCIF’s due to Physical and Technical Security Standards implemented in Executive Order 13526 under the Obama Administration.</a:t>
            </a:r>
          </a:p>
          <a:p>
            <a:pPr marL="914400" lvl="2" indent="0" rtl="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628650" lvl="1" indent="-171450" rtl="0">
              <a:spcBef>
                <a:spcPts val="0"/>
              </a:spcBef>
              <a:spcAft>
                <a:spcPts val="0"/>
              </a:spcAft>
            </a:pPr>
            <a:r>
              <a:rPr lang="en-US" sz="1100" b="0" i="0" u="none" strike="noStrike" cap="none" dirty="0">
                <a:solidFill>
                  <a:srgbClr val="000000"/>
                </a:solidFill>
                <a:effectLst/>
                <a:latin typeface="Arial"/>
                <a:ea typeface="Arial"/>
                <a:cs typeface="Arial"/>
                <a:sym typeface="Arial"/>
              </a:rPr>
              <a:t>By virtue of the policy, less victims had the ability to even alert officials that an emergency was occurring.</a:t>
            </a:r>
          </a:p>
          <a:p>
            <a:pPr marL="457200" lvl="1" indent="0" rtl="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171450" lvl="0" indent="-171450" rtl="0">
              <a:spcBef>
                <a:spcPts val="0"/>
              </a:spcBef>
              <a:spcAft>
                <a:spcPts val="0"/>
              </a:spcAft>
            </a:pPr>
            <a:r>
              <a:rPr lang="en-US" dirty="0"/>
              <a:t>D.C. Office of Unified Communications (OUC)</a:t>
            </a:r>
          </a:p>
          <a:p>
            <a:pPr marL="0" lvl="0" indent="0" rtl="0">
              <a:spcBef>
                <a:spcPts val="0"/>
              </a:spcBef>
              <a:spcAft>
                <a:spcPts val="0"/>
              </a:spcAft>
              <a:buNone/>
            </a:pPr>
            <a:endParaRPr lang="en-US" dirty="0"/>
          </a:p>
          <a:p>
            <a:pPr marL="628650" lvl="1" indent="-171450" rtl="0">
              <a:spcBef>
                <a:spcPts val="0"/>
              </a:spcBef>
              <a:spcAft>
                <a:spcPts val="0"/>
              </a:spcAft>
            </a:pPr>
            <a:r>
              <a:rPr lang="en-US" dirty="0"/>
              <a:t>The city’s OUC call center received 62 calls to 911 between 8:17 and 11:00 a.m.</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369233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698065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spcBef>
                <a:spcPts val="0"/>
              </a:spcBef>
              <a:spcAft>
                <a:spcPts val="0"/>
              </a:spcAft>
            </a:pPr>
            <a:r>
              <a:rPr lang="en-US" dirty="0"/>
              <a:t> </a:t>
            </a:r>
            <a:r>
              <a:rPr lang="en-US" b="1" dirty="0"/>
              <a:t>Reflection question: </a:t>
            </a:r>
          </a:p>
          <a:p>
            <a:pPr marL="0" lvl="0" indent="0">
              <a:spcBef>
                <a:spcPts val="0"/>
              </a:spcBef>
              <a:spcAft>
                <a:spcPts val="0"/>
              </a:spcAft>
              <a:buNone/>
            </a:pPr>
            <a:endParaRPr lang="en-US" b="1" dirty="0"/>
          </a:p>
          <a:p>
            <a:pPr marL="628650" lvl="1" indent="-171450">
              <a:spcBef>
                <a:spcPts val="0"/>
              </a:spcBef>
              <a:spcAft>
                <a:spcPts val="0"/>
              </a:spcAft>
            </a:pPr>
            <a:r>
              <a:rPr lang="en-US" b="1" dirty="0"/>
              <a:t>What does “Recovery” look like for Active Shooter Incidents? </a:t>
            </a:r>
          </a:p>
          <a:p>
            <a:pPr marL="457200" lvl="1" indent="0">
              <a:spcBef>
                <a:spcPts val="0"/>
              </a:spcBef>
              <a:spcAft>
                <a:spcPts val="0"/>
              </a:spcAft>
              <a:buNone/>
            </a:pPr>
            <a:endParaRPr lang="en-US" b="1" dirty="0"/>
          </a:p>
          <a:p>
            <a:pPr marL="1085850" lvl="2" indent="-171450">
              <a:spcBef>
                <a:spcPts val="0"/>
              </a:spcBef>
              <a:spcAft>
                <a:spcPts val="0"/>
              </a:spcAft>
            </a:pPr>
            <a:r>
              <a:rPr lang="en-US" dirty="0"/>
              <a:t>Normalcy? </a:t>
            </a:r>
          </a:p>
          <a:p>
            <a:pPr marL="914400" lvl="2" indent="0">
              <a:spcBef>
                <a:spcPts val="0"/>
              </a:spcBef>
              <a:spcAft>
                <a:spcPts val="0"/>
              </a:spcAft>
              <a:buNone/>
            </a:pPr>
            <a:endParaRPr lang="en-US" dirty="0"/>
          </a:p>
          <a:p>
            <a:pPr marL="1543050" lvl="3" indent="-171450">
              <a:spcBef>
                <a:spcPts val="0"/>
              </a:spcBef>
              <a:spcAft>
                <a:spcPts val="0"/>
              </a:spcAft>
            </a:pPr>
            <a:r>
              <a:rPr lang="en-US" dirty="0"/>
              <a:t> NAVSEA didn’t reopen until February 2</a:t>
            </a:r>
            <a:r>
              <a:rPr lang="en-US" baseline="30000" dirty="0"/>
              <a:t>nd</a:t>
            </a:r>
            <a:r>
              <a:rPr lang="en-US" dirty="0"/>
              <a:t>, 2015 </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966613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33728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a:r>
              <a:rPr lang="en-US" sz="1100" b="0" i="0" u="none" strike="noStrike" cap="none" dirty="0">
                <a:solidFill>
                  <a:srgbClr val="000000"/>
                </a:solidFill>
                <a:effectLst/>
                <a:latin typeface="Arial"/>
                <a:ea typeface="Arial"/>
                <a:cs typeface="Arial"/>
                <a:sym typeface="Arial"/>
              </a:rPr>
              <a:t>Thesis Statement </a:t>
            </a:r>
          </a:p>
          <a:p>
            <a:pPr marL="139700" indent="0" rtl="0">
              <a:buNone/>
            </a:pPr>
            <a:endParaRPr lang="en-US" sz="1100" b="0" i="0" u="none" strike="noStrike" cap="none" dirty="0">
              <a:solidFill>
                <a:srgbClr val="000000"/>
              </a:solidFill>
              <a:effectLst/>
              <a:latin typeface="Arial"/>
              <a:ea typeface="Arial"/>
              <a:cs typeface="Arial"/>
              <a:sym typeface="Arial"/>
            </a:endParaRPr>
          </a:p>
          <a:p>
            <a:pPr lvl="1"/>
            <a:r>
              <a:rPr lang="en-US" sz="1100" b="0" i="0" u="none" strike="noStrike" cap="none" dirty="0">
                <a:solidFill>
                  <a:srgbClr val="000000"/>
                </a:solidFill>
                <a:effectLst/>
                <a:latin typeface="Arial"/>
                <a:ea typeface="Arial"/>
                <a:cs typeface="Arial"/>
                <a:sym typeface="Arial"/>
              </a:rPr>
              <a:t>The 2013 Washington Navy Yard (WNY) active shooter incident is representative of the accelerating occurrence for active shooter incidents annually in the United States (U.S.) and the critical performance gaps that exist in even the most effective responses. The complex and dynamic nature of active shooter incidents impose an acute threat shared among our key critical infrastructure and federal facilities, warranting the most effective practices to address these dangers. A critical analysis for the WNY event will reveal key discrepancies between the Installation’s response for this incident, in comparison to the guidelines recommended through the Navy Installation Emergency Management protocol referred as OPNAVINST 3440.17, for addressing all-hazard emergency responses. </a:t>
            </a:r>
          </a:p>
          <a:p>
            <a:pPr marL="596900" lvl="1" indent="0">
              <a:buNone/>
            </a:pPr>
            <a:endParaRPr lang="en-US" sz="1100" b="0" i="0" u="none" strike="noStrike" cap="none" dirty="0">
              <a:solidFill>
                <a:srgbClr val="000000"/>
              </a:solidFill>
              <a:effectLst/>
              <a:latin typeface="Arial"/>
              <a:ea typeface="Arial"/>
              <a:cs typeface="Arial"/>
              <a:sym typeface="Arial"/>
            </a:endParaRPr>
          </a:p>
          <a:p>
            <a:pPr lvl="2" rtl="0"/>
            <a:r>
              <a:rPr lang="en-US" sz="1100" b="0" i="0" u="none" strike="noStrike" cap="none" dirty="0">
                <a:solidFill>
                  <a:srgbClr val="000000"/>
                </a:solidFill>
                <a:effectLst/>
                <a:latin typeface="Arial"/>
                <a:ea typeface="Arial"/>
                <a:cs typeface="Arial"/>
                <a:sym typeface="Arial"/>
              </a:rPr>
              <a:t>Comparable to the 2013 WNY shooting, these incidents precipitate quickly, often occurring under five minutes or less, meanwhile providing no true profile for the operative, nor any pattern for the selection of victims. </a:t>
            </a:r>
          </a:p>
          <a:p>
            <a:pPr marL="139700" indent="0" rtl="0">
              <a:buNone/>
            </a:pPr>
            <a:endParaRPr lang="en-US" sz="1100" b="0" i="0" u="none" strike="noStrike" cap="none" dirty="0">
              <a:solidFill>
                <a:srgbClr val="000000"/>
              </a:solidFill>
              <a:effectLst/>
              <a:latin typeface="Arial"/>
              <a:ea typeface="Arial"/>
              <a:cs typeface="Arial"/>
              <a:sym typeface="Arial"/>
            </a:endParaRPr>
          </a:p>
          <a:p>
            <a:pPr marL="0" lvl="0" indent="0">
              <a:spcBef>
                <a:spcPts val="0"/>
              </a:spcBef>
              <a:spcAft>
                <a:spcPts val="0"/>
              </a:spcAft>
              <a:buNone/>
            </a:pPr>
            <a:endParaRPr dirty="0"/>
          </a:p>
        </p:txBody>
      </p:sp>
    </p:spTree>
    <p:extLst>
      <p:ext uri="{BB962C8B-B14F-4D97-AF65-F5344CB8AC3E}">
        <p14:creationId xmlns:p14="http://schemas.microsoft.com/office/powerpoint/2010/main" val="4191000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spcBef>
                <a:spcPts val="0"/>
              </a:spcBef>
              <a:spcAft>
                <a:spcPts val="0"/>
              </a:spcAft>
            </a:pPr>
            <a:r>
              <a:rPr lang="en-US" dirty="0"/>
              <a:t>National Response Framework Second Edition dated May 2013. </a:t>
            </a:r>
          </a:p>
          <a:p>
            <a:pPr marL="0" lvl="0" indent="0">
              <a:spcBef>
                <a:spcPts val="0"/>
              </a:spcBef>
              <a:spcAft>
                <a:spcPts val="0"/>
              </a:spcAft>
              <a:buNone/>
            </a:pPr>
            <a:endParaRPr lang="en-US" dirty="0"/>
          </a:p>
          <a:p>
            <a:pPr marL="171450" lvl="0" indent="-171450">
              <a:spcBef>
                <a:spcPts val="0"/>
              </a:spcBef>
              <a:spcAft>
                <a:spcPts val="0"/>
              </a:spcAft>
            </a:pPr>
            <a:r>
              <a:rPr lang="en-US" dirty="0"/>
              <a:t>All-hazards </a:t>
            </a:r>
          </a:p>
          <a:p>
            <a:pPr marL="0" lvl="0" indent="0">
              <a:spcBef>
                <a:spcPts val="0"/>
              </a:spcBef>
              <a:spcAft>
                <a:spcPts val="0"/>
              </a:spcAft>
              <a:buNone/>
            </a:pPr>
            <a:endParaRPr lang="en-US" dirty="0"/>
          </a:p>
          <a:p>
            <a:pPr marL="628650" lvl="1" indent="-171450">
              <a:spcBef>
                <a:spcPts val="0"/>
              </a:spcBef>
              <a:spcAft>
                <a:spcPts val="0"/>
              </a:spcAft>
            </a:pPr>
            <a:r>
              <a:rPr lang="en-US" sz="1100" b="0" i="0" u="none" strike="noStrike" cap="none" dirty="0">
                <a:solidFill>
                  <a:srgbClr val="000000"/>
                </a:solidFill>
                <a:effectLst/>
                <a:latin typeface="Arial"/>
                <a:ea typeface="Arial"/>
                <a:cs typeface="Arial"/>
                <a:sym typeface="Arial"/>
              </a:rPr>
              <a:t>The regulatory basis for the National Incident Management System (NIMS) and National Response Framework (NRF) includes practical response for all-hazard emergencies, ranging from small-scale local emergencies to large-scale natural disasters and violent criminal activity. </a:t>
            </a:r>
          </a:p>
          <a:p>
            <a:pPr marL="628650" lvl="1" indent="-171450">
              <a:spcBef>
                <a:spcPts val="0"/>
              </a:spcBef>
              <a:spcAft>
                <a:spcPts val="0"/>
              </a:spcAft>
            </a:pPr>
            <a:endParaRPr lang="en-US" sz="1100" b="0" i="0" u="none" strike="noStrike" cap="none" dirty="0">
              <a:solidFill>
                <a:srgbClr val="000000"/>
              </a:solidFill>
              <a:effectLst/>
              <a:latin typeface="Arial"/>
              <a:ea typeface="Arial"/>
              <a:cs typeface="Arial"/>
              <a:sym typeface="Arial"/>
            </a:endParaRPr>
          </a:p>
          <a:p>
            <a:pPr marL="1085850" lvl="2" indent="-171450">
              <a:spcBef>
                <a:spcPts val="0"/>
              </a:spcBef>
              <a:spcAft>
                <a:spcPts val="0"/>
              </a:spcAft>
            </a:pPr>
            <a:r>
              <a:rPr lang="en-US" sz="1100" b="0" i="0" u="none" strike="noStrike" cap="none" dirty="0">
                <a:solidFill>
                  <a:srgbClr val="000000"/>
                </a:solidFill>
                <a:effectLst/>
                <a:latin typeface="Arial"/>
                <a:ea typeface="Arial"/>
                <a:cs typeface="Arial"/>
                <a:sym typeface="Arial"/>
              </a:rPr>
              <a:t>Department of Defense (DoD) Installation Emergency Management (IEM) Program</a:t>
            </a:r>
          </a:p>
          <a:p>
            <a:pPr marL="914400" lvl="2" indent="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1085850" lvl="2" indent="-171450">
              <a:spcBef>
                <a:spcPts val="0"/>
              </a:spcBef>
              <a:spcAft>
                <a:spcPts val="0"/>
              </a:spcAft>
            </a:pPr>
            <a:r>
              <a:rPr lang="en-US" sz="1100" b="0" i="0" u="none" strike="noStrike" cap="none" dirty="0">
                <a:solidFill>
                  <a:srgbClr val="000000"/>
                </a:solidFill>
                <a:effectLst/>
                <a:latin typeface="Arial"/>
                <a:ea typeface="Arial"/>
                <a:cs typeface="Arial"/>
                <a:sym typeface="Arial"/>
              </a:rPr>
              <a:t>Naval Installation Emergency Management Program, referred as OPNAVINST 3440.17</a:t>
            </a:r>
            <a:endParaRPr lang="en-US" dirty="0"/>
          </a:p>
          <a:p>
            <a:pPr marL="0" lvl="0" indent="0">
              <a:spcBef>
                <a:spcPts val="0"/>
              </a:spcBef>
              <a:spcAft>
                <a:spcPts val="0"/>
              </a:spcAft>
              <a:buNone/>
            </a:pPr>
            <a:r>
              <a:rPr lang="en-US" dirty="0"/>
              <a:t>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nSpc>
                <a:spcPct val="100000"/>
              </a:lnSpc>
              <a:spcBef>
                <a:spcPts val="0"/>
              </a:spcBef>
              <a:spcAft>
                <a:spcPts val="0"/>
              </a:spcAft>
            </a:pPr>
            <a:r>
              <a:rPr lang="en-US" sz="1100" b="0" i="0" u="none" strike="noStrike" cap="none" baseline="0" dirty="0">
                <a:solidFill>
                  <a:srgbClr val="000000"/>
                </a:solidFill>
                <a:latin typeface="Arial"/>
                <a:ea typeface="Arial"/>
                <a:cs typeface="Arial"/>
                <a:sym typeface="Arial"/>
              </a:rPr>
              <a:t>Investigative Assistance for Violent Crimes Act of 2012</a:t>
            </a:r>
          </a:p>
          <a:p>
            <a:pPr marL="0" lvl="0" indent="0">
              <a:lnSpc>
                <a:spcPct val="100000"/>
              </a:lnSpc>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628650" lvl="1" indent="-171450">
              <a:lnSpc>
                <a:spcPct val="100000"/>
              </a:lnSpc>
              <a:spcBef>
                <a:spcPts val="0"/>
              </a:spcBef>
              <a:spcAft>
                <a:spcPts val="0"/>
              </a:spcAft>
            </a:pPr>
            <a:r>
              <a:rPr lang="en-US" sz="1100" b="0" i="0" u="none" strike="noStrike" cap="none" dirty="0">
                <a:solidFill>
                  <a:srgbClr val="000000"/>
                </a:solidFill>
                <a:effectLst/>
                <a:latin typeface="Arial"/>
                <a:ea typeface="Arial"/>
                <a:cs typeface="Arial"/>
                <a:sym typeface="Arial"/>
              </a:rPr>
              <a:t>“An individual actively engaged in killing or attempting to kill people in a confined and populated area.”</a:t>
            </a:r>
          </a:p>
          <a:p>
            <a:pPr marL="457200" lvl="1" indent="0">
              <a:lnSpc>
                <a:spcPct val="100000"/>
              </a:lnSpc>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171450" lvl="0" indent="-171450">
              <a:lnSpc>
                <a:spcPct val="100000"/>
              </a:lnSpc>
              <a:spcBef>
                <a:spcPts val="0"/>
              </a:spcBef>
              <a:spcAft>
                <a:spcPts val="0"/>
              </a:spcAft>
            </a:pPr>
            <a:r>
              <a:rPr lang="en-US" sz="1100" b="0" i="0" u="none" strike="noStrike" cap="none" dirty="0">
                <a:solidFill>
                  <a:srgbClr val="000000"/>
                </a:solidFill>
                <a:effectLst/>
                <a:latin typeface="Arial"/>
                <a:ea typeface="Arial"/>
                <a:cs typeface="Arial"/>
                <a:sym typeface="Arial"/>
              </a:rPr>
              <a:t>Department of Homeland Security’s (DHS) Interagency Security Committee (ISC) </a:t>
            </a:r>
          </a:p>
          <a:p>
            <a:pPr marL="0" lvl="0" indent="0">
              <a:lnSpc>
                <a:spcPct val="100000"/>
              </a:lnSpc>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628650" lvl="1" indent="-171450">
              <a:lnSpc>
                <a:spcPct val="100000"/>
              </a:lnSpc>
              <a:spcBef>
                <a:spcPts val="0"/>
              </a:spcBef>
              <a:spcAft>
                <a:spcPts val="0"/>
              </a:spcAft>
            </a:pPr>
            <a:r>
              <a:rPr lang="en-US" sz="1100" b="0" i="0" u="none" strike="noStrike" cap="none" dirty="0">
                <a:solidFill>
                  <a:srgbClr val="000000"/>
                </a:solidFill>
                <a:effectLst/>
                <a:latin typeface="Arial"/>
                <a:ea typeface="Arial"/>
                <a:cs typeface="Arial"/>
                <a:sym typeface="Arial"/>
              </a:rPr>
              <a:t>“An individual or individuals who actively engages in killing or the attempt to kill people in a populated area.”</a:t>
            </a:r>
          </a:p>
          <a:p>
            <a:pPr marL="457200" lvl="1" indent="0">
              <a:lnSpc>
                <a:spcPct val="100000"/>
              </a:lnSpc>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1085850" marR="0" lvl="2"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i="0" u="none" strike="noStrike" cap="none" dirty="0">
                <a:solidFill>
                  <a:srgbClr val="000000"/>
                </a:solidFill>
                <a:effectLst/>
                <a:latin typeface="Arial"/>
                <a:ea typeface="Arial"/>
                <a:cs typeface="Arial"/>
                <a:sym typeface="Arial"/>
              </a:rPr>
              <a:t>The use of firearm(s) is implicit for this definition. </a:t>
            </a:r>
          </a:p>
          <a:p>
            <a:pPr marL="457200" lvl="1" indent="0">
              <a:lnSpc>
                <a:spcPct val="100000"/>
              </a:lnSpc>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628650" lvl="1" indent="-171450">
              <a:lnSpc>
                <a:spcPct val="100000"/>
              </a:lnSpc>
              <a:spcBef>
                <a:spcPts val="0"/>
              </a:spcBef>
              <a:spcAft>
                <a:spcPts val="0"/>
              </a:spcAft>
            </a:pPr>
            <a:r>
              <a:rPr lang="en-US" sz="1100" b="0" i="0" u="none" strike="noStrike" cap="none" dirty="0">
                <a:solidFill>
                  <a:srgbClr val="000000"/>
                </a:solidFill>
                <a:effectLst/>
                <a:latin typeface="Arial"/>
                <a:ea typeface="Arial"/>
                <a:cs typeface="Arial"/>
                <a:sym typeface="Arial"/>
              </a:rPr>
              <a:t>This definition forfeits the term “confined” to encompass active shooter incidents that may occur both inside and outside the facility. </a:t>
            </a:r>
          </a:p>
          <a:p>
            <a:pPr marL="457200" lvl="1" indent="0">
              <a:lnSpc>
                <a:spcPct val="100000"/>
              </a:lnSpc>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1085850" lvl="2" indent="-171450">
              <a:lnSpc>
                <a:spcPct val="100000"/>
              </a:lnSpc>
              <a:spcBef>
                <a:spcPts val="0"/>
              </a:spcBef>
              <a:spcAft>
                <a:spcPts val="0"/>
              </a:spcAft>
            </a:pPr>
            <a:r>
              <a:rPr lang="en-US" sz="1100" b="0" i="0" u="none" strike="noStrike" cap="none" dirty="0">
                <a:solidFill>
                  <a:srgbClr val="000000"/>
                </a:solidFill>
                <a:effectLst/>
                <a:latin typeface="Arial"/>
                <a:ea typeface="Arial"/>
                <a:cs typeface="Arial"/>
                <a:sym typeface="Arial"/>
              </a:rPr>
              <a:t>Key Federal Government agencies include the White House, U.S. Department of Justice, U.S. Department of Education, and U.S. Department of Homeland Security/Federal Emergency Management Agency respectively.</a:t>
            </a:r>
          </a:p>
          <a:p>
            <a:pPr marL="914400" lvl="2" indent="0">
              <a:lnSpc>
                <a:spcPct val="100000"/>
              </a:lnSpc>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171450" lvl="0" indent="-171450">
              <a:lnSpc>
                <a:spcPct val="100000"/>
              </a:lnSpc>
              <a:spcBef>
                <a:spcPts val="0"/>
              </a:spcBef>
              <a:spcAft>
                <a:spcPts val="0"/>
              </a:spcAft>
            </a:pPr>
            <a:r>
              <a:rPr lang="en-US" b="0" i="0" u="none" strike="noStrike" cap="none" dirty="0">
                <a:solidFill>
                  <a:srgbClr val="000000"/>
                </a:solidFill>
                <a:effectLst/>
                <a:latin typeface="Arial"/>
                <a:cs typeface="Arial"/>
                <a:sym typeface="Arial"/>
              </a:rPr>
              <a:t>“Fluid” and “Impressionable”? </a:t>
            </a:r>
            <a:endParaRPr lang="en-US" dirty="0"/>
          </a:p>
          <a:p>
            <a:pPr marL="0" lvl="0" indent="0">
              <a:spcBef>
                <a:spcPts val="0"/>
              </a:spcBef>
              <a:spcAft>
                <a:spcPts val="0"/>
              </a:spcAft>
              <a:buNone/>
            </a:pPr>
            <a:endParaRPr dirty="0"/>
          </a:p>
        </p:txBody>
      </p:sp>
    </p:spTree>
    <p:extLst>
      <p:ext uri="{BB962C8B-B14F-4D97-AF65-F5344CB8AC3E}">
        <p14:creationId xmlns:p14="http://schemas.microsoft.com/office/powerpoint/2010/main" val="2261713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dirty="0"/>
          </a:p>
          <a:p>
            <a:pPr marL="171450" lvl="0" indent="-171450">
              <a:spcBef>
                <a:spcPts val="0"/>
              </a:spcBef>
              <a:spcAft>
                <a:spcPts val="0"/>
              </a:spcAft>
            </a:pPr>
            <a:r>
              <a:rPr lang="en-US" b="1" dirty="0"/>
              <a:t>Reflection Question: </a:t>
            </a:r>
          </a:p>
          <a:p>
            <a:pPr marL="0" lvl="0" indent="0">
              <a:spcBef>
                <a:spcPts val="0"/>
              </a:spcBef>
              <a:spcAft>
                <a:spcPts val="0"/>
              </a:spcAft>
              <a:buNone/>
            </a:pPr>
            <a:endParaRPr lang="en-US" b="1" dirty="0"/>
          </a:p>
          <a:p>
            <a:pPr marL="628650" lvl="1" indent="-171450">
              <a:spcBef>
                <a:spcPts val="0"/>
              </a:spcBef>
              <a:spcAft>
                <a:spcPts val="0"/>
              </a:spcAft>
            </a:pPr>
            <a:r>
              <a:rPr lang="en-US" b="1" dirty="0"/>
              <a:t>Can you think of any other phrases which is also associated with “Active Shooter Threats”? </a:t>
            </a:r>
          </a:p>
          <a:p>
            <a:pPr marL="457200" lvl="1" indent="0">
              <a:spcBef>
                <a:spcPts val="0"/>
              </a:spcBef>
              <a:spcAft>
                <a:spcPts val="0"/>
              </a:spcAft>
              <a:buNone/>
            </a:pPr>
            <a:endParaRPr lang="en-US" b="1" dirty="0"/>
          </a:p>
          <a:p>
            <a:pPr marL="1085850" lvl="2" indent="-171450">
              <a:spcBef>
                <a:spcPts val="0"/>
              </a:spcBef>
              <a:spcAft>
                <a:spcPts val="0"/>
              </a:spcAft>
            </a:pPr>
            <a:r>
              <a:rPr lang="en-US" b="1" dirty="0"/>
              <a:t>E.g. Mass Casualty Incident</a:t>
            </a:r>
            <a:r>
              <a:rPr lang="en-US" dirty="0"/>
              <a:t>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lang="en-US" b="1" dirty="0"/>
          </a:p>
          <a:p>
            <a:pPr marL="171450" lvl="0" indent="-171450">
              <a:spcBef>
                <a:spcPts val="0"/>
              </a:spcBef>
              <a:spcAft>
                <a:spcPts val="0"/>
              </a:spcAft>
            </a:pPr>
            <a:r>
              <a:rPr lang="en-US" b="1" dirty="0"/>
              <a:t> </a:t>
            </a:r>
            <a:r>
              <a:rPr lang="en-US" sz="1100" b="0" i="0" u="none" strike="noStrike" cap="none" dirty="0">
                <a:solidFill>
                  <a:srgbClr val="000000"/>
                </a:solidFill>
                <a:effectLst/>
                <a:latin typeface="Arial"/>
                <a:ea typeface="Arial"/>
                <a:cs typeface="Arial"/>
                <a:sym typeface="Arial"/>
              </a:rPr>
              <a:t>To seek a better understanding of these threats, the FBI evaluated all active shooter incidents between the years 2000-2013, which included the incident at the WNY in the analysis. Continuum of the studies have included datasets concerning the years 2014-2016, based off the same methodology from the initial study. 2016 is the last available dataset. </a:t>
            </a:r>
          </a:p>
          <a:p>
            <a:pPr marL="0" lvl="0" indent="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628650" lvl="1" indent="-171450">
              <a:spcBef>
                <a:spcPts val="0"/>
              </a:spcBef>
              <a:spcAft>
                <a:spcPts val="0"/>
              </a:spcAft>
            </a:pPr>
            <a:r>
              <a:rPr lang="en-US" sz="1100" b="0" i="0" u="none" strike="noStrike" cap="none" dirty="0">
                <a:solidFill>
                  <a:srgbClr val="000000"/>
                </a:solidFill>
                <a:effectLst/>
                <a:latin typeface="Arial"/>
                <a:ea typeface="Arial"/>
                <a:cs typeface="Arial"/>
                <a:sym typeface="Arial"/>
              </a:rPr>
              <a:t> *Dataset does not include perpetrators in the analysis. </a:t>
            </a:r>
          </a:p>
          <a:p>
            <a:pPr marL="0" lvl="0" indent="0">
              <a:spcBef>
                <a:spcPts val="0"/>
              </a:spcBef>
              <a:spcAft>
                <a:spcPts val="0"/>
              </a:spcAft>
              <a:buNone/>
            </a:pPr>
            <a:endParaRPr lang="en-US" b="1" dirty="0"/>
          </a:p>
          <a:p>
            <a:pPr marL="171450" lvl="0" indent="-171450">
              <a:spcBef>
                <a:spcPts val="0"/>
              </a:spcBef>
              <a:spcAft>
                <a:spcPts val="0"/>
              </a:spcAft>
            </a:pPr>
            <a:r>
              <a:rPr lang="en-US" b="1" dirty="0"/>
              <a:t>Reflection Question: </a:t>
            </a:r>
          </a:p>
          <a:p>
            <a:pPr marL="0" lvl="0" indent="0">
              <a:spcBef>
                <a:spcPts val="0"/>
              </a:spcBef>
              <a:spcAft>
                <a:spcPts val="0"/>
              </a:spcAft>
              <a:buNone/>
            </a:pPr>
            <a:endParaRPr lang="en-US" b="1" dirty="0"/>
          </a:p>
          <a:p>
            <a:pPr marL="628650" lvl="1" indent="-171450">
              <a:spcBef>
                <a:spcPts val="0"/>
              </a:spcBef>
              <a:spcAft>
                <a:spcPts val="0"/>
              </a:spcAft>
            </a:pPr>
            <a:r>
              <a:rPr lang="en-US" b="1" dirty="0"/>
              <a:t>What do you think is the correlation for the accelerating occurrence for between Active Shooter Incidents Post 9/11?</a:t>
            </a:r>
            <a:r>
              <a:rPr lang="en-US" dirty="0"/>
              <a:t> </a:t>
            </a:r>
            <a:endParaRPr dirty="0"/>
          </a:p>
        </p:txBody>
      </p:sp>
    </p:spTree>
    <p:extLst>
      <p:ext uri="{BB962C8B-B14F-4D97-AF65-F5344CB8AC3E}">
        <p14:creationId xmlns:p14="http://schemas.microsoft.com/office/powerpoint/2010/main" val="862003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2" indent="0">
              <a:spcBef>
                <a:spcPts val="0"/>
              </a:spcBef>
              <a:spcAft>
                <a:spcPts val="0"/>
              </a:spcAft>
              <a:buNone/>
            </a:pPr>
            <a:endParaRPr lang="en-US" dirty="0"/>
          </a:p>
          <a:p>
            <a:pPr marL="171450" lvl="0" indent="-171450">
              <a:spcBef>
                <a:spcPts val="0"/>
              </a:spcBef>
              <a:spcAft>
                <a:spcPts val="0"/>
              </a:spcAft>
            </a:pPr>
            <a:r>
              <a:rPr lang="en-US" sz="1100" b="0" i="0" u="none" strike="noStrike" cap="none" dirty="0">
                <a:solidFill>
                  <a:srgbClr val="000000"/>
                </a:solidFill>
                <a:effectLst/>
                <a:latin typeface="Arial"/>
                <a:ea typeface="Arial"/>
                <a:cs typeface="Arial"/>
                <a:sym typeface="Arial"/>
              </a:rPr>
              <a:t>2010-2016</a:t>
            </a:r>
          </a:p>
          <a:p>
            <a:pPr marL="0" lvl="0" indent="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628650" lvl="1" indent="-171450">
              <a:spcBef>
                <a:spcPts val="0"/>
              </a:spcBef>
              <a:spcAft>
                <a:spcPts val="0"/>
              </a:spcAft>
            </a:pPr>
            <a:r>
              <a:rPr lang="en-US" sz="1100" b="0" i="0" u="none" strike="noStrike" cap="none" dirty="0">
                <a:solidFill>
                  <a:srgbClr val="000000"/>
                </a:solidFill>
                <a:effectLst/>
                <a:latin typeface="Arial"/>
                <a:ea typeface="Arial"/>
                <a:cs typeface="Arial"/>
                <a:sym typeface="Arial"/>
              </a:rPr>
              <a:t> 134 Incidents </a:t>
            </a:r>
          </a:p>
          <a:p>
            <a:pPr marL="457200" lvl="1" indent="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1085850" marR="0" lvl="2"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100" b="0" dirty="0"/>
              <a:t>907 Casualties</a:t>
            </a:r>
          </a:p>
          <a:p>
            <a:pPr marL="914400" marR="0" lvl="2"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100" b="0" dirty="0"/>
          </a:p>
          <a:p>
            <a:pPr marL="1085850" marR="0" lvl="2"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 sz="1100" b="0" dirty="0"/>
              <a:t>378 Fatalties </a:t>
            </a:r>
          </a:p>
          <a:p>
            <a:pPr marL="457200" lvl="1" indent="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628650" lvl="1" indent="-171450">
              <a:spcBef>
                <a:spcPts val="0"/>
              </a:spcBef>
              <a:spcAft>
                <a:spcPts val="0"/>
              </a:spcAft>
            </a:pPr>
            <a:r>
              <a:rPr lang="en-US" sz="1100" b="0" i="0" u="none" strike="noStrike" cap="none" dirty="0">
                <a:solidFill>
                  <a:srgbClr val="000000"/>
                </a:solidFill>
                <a:effectLst/>
                <a:latin typeface="Arial"/>
                <a:ea typeface="Arial"/>
                <a:cs typeface="Arial"/>
                <a:sym typeface="Arial"/>
              </a:rPr>
              <a:t>Produces an average of 19.4 incidents annually. </a:t>
            </a:r>
          </a:p>
          <a:p>
            <a:pPr marL="0" lvl="0" indent="0">
              <a:spcBef>
                <a:spcPts val="0"/>
              </a:spcBef>
              <a:spcAft>
                <a:spcPts val="0"/>
              </a:spcAft>
              <a:buNone/>
            </a:pPr>
            <a:endParaRPr lang="en-US" sz="1100" b="0" i="0" u="none" strike="noStrike" cap="none" dirty="0">
              <a:solidFill>
                <a:srgbClr val="000000"/>
              </a:solidFill>
              <a:effectLst/>
              <a:latin typeface="Arial"/>
              <a:ea typeface="Arial"/>
              <a:cs typeface="Arial"/>
              <a:sym typeface="Arial"/>
            </a:endParaRPr>
          </a:p>
          <a:p>
            <a:pPr marL="1085850" lvl="2" indent="-171450">
              <a:spcBef>
                <a:spcPts val="0"/>
              </a:spcBef>
              <a:spcAft>
                <a:spcPts val="0"/>
              </a:spcAft>
            </a:pPr>
            <a:r>
              <a:rPr lang="en-US" sz="1100" b="0" i="0" u="none" strike="noStrike" cap="none" dirty="0">
                <a:solidFill>
                  <a:srgbClr val="000000"/>
                </a:solidFill>
                <a:effectLst/>
                <a:latin typeface="Arial"/>
                <a:ea typeface="Arial"/>
                <a:cs typeface="Arial"/>
                <a:sym typeface="Arial"/>
              </a:rPr>
              <a:t>For perspective, this correlates to at least one incident less than every three weeks. </a:t>
            </a:r>
          </a:p>
          <a:p>
            <a:pPr marL="0" lvl="0" indent="0">
              <a:spcBef>
                <a:spcPts val="0"/>
              </a:spcBef>
              <a:spcAft>
                <a:spcPts val="0"/>
              </a:spcAft>
              <a:buNone/>
            </a:pPr>
            <a:endParaRPr lang="en-US" b="1" dirty="0"/>
          </a:p>
        </p:txBody>
      </p:sp>
    </p:spTree>
    <p:extLst>
      <p:ext uri="{BB962C8B-B14F-4D97-AF65-F5344CB8AC3E}">
        <p14:creationId xmlns:p14="http://schemas.microsoft.com/office/powerpoint/2010/main" val="685884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1" name="Shape 2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spcBef>
                <a:spcPts val="0"/>
              </a:spcBef>
              <a:spcAft>
                <a:spcPts val="0"/>
              </a:spcAft>
            </a:pPr>
            <a:r>
              <a:rPr lang="en-US" dirty="0"/>
              <a:t>Government Properties 10.5%</a:t>
            </a:r>
          </a:p>
          <a:p>
            <a:pPr marL="0" lvl="0" indent="0">
              <a:spcBef>
                <a:spcPts val="0"/>
              </a:spcBef>
              <a:spcAft>
                <a:spcPts val="0"/>
              </a:spcAft>
              <a:buNone/>
            </a:pPr>
            <a:endParaRPr lang="en-US" dirty="0"/>
          </a:p>
          <a:p>
            <a:pPr marL="628650" lvl="1" indent="-171450">
              <a:spcBef>
                <a:spcPts val="0"/>
              </a:spcBef>
              <a:spcAft>
                <a:spcPts val="0"/>
              </a:spcAft>
            </a:pPr>
            <a:r>
              <a:rPr lang="en-US" dirty="0"/>
              <a:t>23 Incidents total</a:t>
            </a:r>
          </a:p>
          <a:p>
            <a:pPr marL="457200" lvl="1" indent="0">
              <a:spcBef>
                <a:spcPts val="0"/>
              </a:spcBef>
              <a:spcAft>
                <a:spcPts val="0"/>
              </a:spcAft>
              <a:buNone/>
            </a:pPr>
            <a:endParaRPr lang="en-US" dirty="0"/>
          </a:p>
          <a:p>
            <a:pPr marL="1085850" lvl="2" indent="-171450">
              <a:spcBef>
                <a:spcPts val="0"/>
              </a:spcBef>
              <a:spcAft>
                <a:spcPts val="0"/>
              </a:spcAft>
            </a:pPr>
            <a:r>
              <a:rPr lang="en-US" dirty="0"/>
              <a:t>16 General </a:t>
            </a:r>
          </a:p>
          <a:p>
            <a:pPr marL="914400" lvl="2" indent="0">
              <a:spcBef>
                <a:spcPts val="0"/>
              </a:spcBef>
              <a:spcAft>
                <a:spcPts val="0"/>
              </a:spcAft>
              <a:buNone/>
            </a:pPr>
            <a:endParaRPr lang="en-US" dirty="0"/>
          </a:p>
          <a:p>
            <a:pPr marL="1085850" lvl="2" indent="-171450">
              <a:spcBef>
                <a:spcPts val="0"/>
              </a:spcBef>
              <a:spcAft>
                <a:spcPts val="0"/>
              </a:spcAft>
            </a:pPr>
            <a:r>
              <a:rPr lang="en-US" dirty="0"/>
              <a:t>7 Military Affiliated </a:t>
            </a:r>
          </a:p>
          <a:p>
            <a:pPr marL="1085850" lvl="2" indent="-171450">
              <a:spcBef>
                <a:spcPts val="0"/>
              </a:spcBef>
              <a:spcAft>
                <a:spcPts val="0"/>
              </a:spcAft>
            </a:pPr>
            <a:endParaRPr lang="en-US" dirty="0"/>
          </a:p>
          <a:p>
            <a:pPr marL="171450" lvl="0" indent="-171450">
              <a:spcBef>
                <a:spcPts val="0"/>
              </a:spcBef>
              <a:spcAft>
                <a:spcPts val="0"/>
              </a:spcAft>
            </a:pPr>
            <a:r>
              <a:rPr lang="en-US" b="1" dirty="0"/>
              <a:t>Reflection Question: </a:t>
            </a:r>
          </a:p>
          <a:p>
            <a:pPr marL="457200" lvl="1" indent="0">
              <a:spcBef>
                <a:spcPts val="0"/>
              </a:spcBef>
              <a:spcAft>
                <a:spcPts val="0"/>
              </a:spcAft>
              <a:buNone/>
            </a:pPr>
            <a:endParaRPr lang="en-US" b="1" dirty="0"/>
          </a:p>
          <a:p>
            <a:pPr marL="628650" lvl="1" indent="-171450">
              <a:spcBef>
                <a:spcPts val="0"/>
              </a:spcBef>
              <a:spcAft>
                <a:spcPts val="0"/>
              </a:spcAft>
            </a:pPr>
            <a:r>
              <a:rPr lang="en-US" b="1" dirty="0"/>
              <a:t>Why does Federal Properties experience a relatively low percentage of Active Shooter Incidents in comparison to other venues? </a:t>
            </a:r>
          </a:p>
          <a:p>
            <a:pPr marL="457200" lvl="1" indent="0">
              <a:spcBef>
                <a:spcPts val="0"/>
              </a:spcBef>
              <a:spcAft>
                <a:spcPts val="0"/>
              </a:spcAft>
              <a:buNone/>
            </a:pPr>
            <a:endParaRPr lang="en-US" b="1" dirty="0"/>
          </a:p>
          <a:p>
            <a:pPr marL="1085850" marR="0" lvl="2" indent="-1714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a:t>In comparison to other venues, do you consider 10.5% or 23 incidents to be high or low for federal properties?</a:t>
            </a:r>
          </a:p>
          <a:p>
            <a:pPr marL="1085850" lvl="2" indent="-171450">
              <a:spcBef>
                <a:spcPts val="0"/>
              </a:spcBef>
              <a:spcAft>
                <a:spcPts val="0"/>
              </a:spcAft>
            </a:pPr>
            <a:endParaRPr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1319175" y="2876425"/>
            <a:ext cx="6680400" cy="1546500"/>
          </a:xfrm>
          <a:prstGeom prst="rect">
            <a:avLst/>
          </a:prstGeom>
        </p:spPr>
        <p:txBody>
          <a:bodyPr spcFirstLastPara="1" wrap="square" lIns="91425" tIns="91425" rIns="91425" bIns="91425" anchor="t" anchorCtr="0"/>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cxnSp>
        <p:nvCxnSpPr>
          <p:cNvPr id="10" name="Shape 10"/>
          <p:cNvCxnSpPr>
            <a:stCxn id="11" idx="4"/>
          </p:cNvCxnSpPr>
          <p:nvPr/>
        </p:nvCxnSpPr>
        <p:spPr>
          <a:xfrm>
            <a:off x="903750" y="3563700"/>
            <a:ext cx="0" cy="3294300"/>
          </a:xfrm>
          <a:prstGeom prst="straightConnector1">
            <a:avLst/>
          </a:prstGeom>
          <a:noFill/>
          <a:ln w="9525" cap="flat" cmpd="sng">
            <a:solidFill>
              <a:srgbClr val="999FA9"/>
            </a:solidFill>
            <a:prstDash val="solid"/>
            <a:round/>
            <a:headEnd type="none" w="med" len="med"/>
            <a:tailEnd type="none" w="med" len="med"/>
          </a:ln>
        </p:spPr>
      </p:cxnSp>
      <p:sp>
        <p:nvSpPr>
          <p:cNvPr id="11" name="Shape 11"/>
          <p:cNvSpPr/>
          <p:nvPr/>
        </p:nvSpPr>
        <p:spPr>
          <a:xfrm>
            <a:off x="769050" y="3294300"/>
            <a:ext cx="269400" cy="269400"/>
          </a:xfrm>
          <a:prstGeom prst="ellipse">
            <a:avLst/>
          </a:prstGeom>
          <a:solidFill>
            <a:srgbClr val="39C0BA"/>
          </a:solidFill>
          <a:ln w="28575" cap="flat" cmpd="sng">
            <a:solidFill>
              <a:srgbClr val="2E303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1530175" y="3077050"/>
            <a:ext cx="6767100" cy="709800"/>
          </a:xfrm>
          <a:prstGeom prst="rect">
            <a:avLst/>
          </a:prstGeom>
        </p:spPr>
        <p:txBody>
          <a:bodyPr spcFirstLastPara="1" wrap="square" lIns="91425" tIns="91425" rIns="91425" bIns="91425" anchor="ctr"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4" name="Shape 14"/>
          <p:cNvSpPr txBox="1">
            <a:spLocks noGrp="1"/>
          </p:cNvSpPr>
          <p:nvPr>
            <p:ph type="subTitle" idx="1"/>
          </p:nvPr>
        </p:nvSpPr>
        <p:spPr>
          <a:xfrm>
            <a:off x="1530175" y="3710550"/>
            <a:ext cx="6927900" cy="470700"/>
          </a:xfrm>
          <a:prstGeom prst="rect">
            <a:avLst/>
          </a:prstGeom>
        </p:spPr>
        <p:txBody>
          <a:bodyPr spcFirstLastPara="1" wrap="square" lIns="91425" tIns="91425" rIns="91425" bIns="91425" anchor="t" anchorCtr="0"/>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cxnSp>
        <p:nvCxnSpPr>
          <p:cNvPr id="15" name="Shape 15"/>
          <p:cNvCxnSpPr/>
          <p:nvPr/>
        </p:nvCxnSpPr>
        <p:spPr>
          <a:xfrm>
            <a:off x="903825" y="-7925"/>
            <a:ext cx="0" cy="6866100"/>
          </a:xfrm>
          <a:prstGeom prst="straightConnector1">
            <a:avLst/>
          </a:prstGeom>
          <a:noFill/>
          <a:ln w="9525" cap="flat" cmpd="sng">
            <a:solidFill>
              <a:srgbClr val="999FA9"/>
            </a:solidFill>
            <a:prstDash val="solid"/>
            <a:round/>
            <a:headEnd type="none" w="med" len="med"/>
            <a:tailEnd type="none" w="med" len="med"/>
          </a:ln>
        </p:spPr>
      </p:cxnSp>
      <p:sp>
        <p:nvSpPr>
          <p:cNvPr id="16" name="Shape 16"/>
          <p:cNvSpPr/>
          <p:nvPr/>
        </p:nvSpPr>
        <p:spPr>
          <a:xfrm>
            <a:off x="493600" y="3018850"/>
            <a:ext cx="820200" cy="820200"/>
          </a:xfrm>
          <a:prstGeom prst="ellipse">
            <a:avLst/>
          </a:prstGeom>
          <a:solidFill>
            <a:srgbClr val="39C0BA"/>
          </a:solidFill>
          <a:ln w="28575" cap="flat" cmpd="sng">
            <a:solidFill>
              <a:srgbClr val="2E303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1633225" y="2882400"/>
            <a:ext cx="6700500" cy="1093200"/>
          </a:xfrm>
          <a:prstGeom prst="rect">
            <a:avLst/>
          </a:prstGeom>
        </p:spPr>
        <p:txBody>
          <a:bodyPr spcFirstLastPara="1" wrap="square" lIns="91425" tIns="91425" rIns="91425" bIns="91425" anchor="ctr" anchorCtr="0"/>
          <a:lstStyle>
            <a:lvl1pPr marL="457200" lvl="0" indent="-406400" rtl="0">
              <a:spcBef>
                <a:spcPts val="600"/>
              </a:spcBef>
              <a:spcAft>
                <a:spcPts val="0"/>
              </a:spcAft>
              <a:buClr>
                <a:srgbClr val="39C0BA"/>
              </a:buClr>
              <a:buSzPts val="2800"/>
              <a:buChar char="◦"/>
              <a:defRPr sz="2800" i="1">
                <a:solidFill>
                  <a:srgbClr val="39C0BA"/>
                </a:solidFill>
              </a:defRPr>
            </a:lvl1pPr>
            <a:lvl2pPr marL="914400" lvl="1" indent="-406400" rtl="0">
              <a:spcBef>
                <a:spcPts val="0"/>
              </a:spcBef>
              <a:spcAft>
                <a:spcPts val="0"/>
              </a:spcAft>
              <a:buClr>
                <a:srgbClr val="39C0BA"/>
              </a:buClr>
              <a:buSzPts val="2800"/>
              <a:buChar char="▫"/>
              <a:defRPr sz="2800" i="1">
                <a:solidFill>
                  <a:srgbClr val="39C0BA"/>
                </a:solidFill>
              </a:defRPr>
            </a:lvl2pPr>
            <a:lvl3pPr marL="1371600" lvl="2" indent="-406400" rtl="0">
              <a:spcBef>
                <a:spcPts val="0"/>
              </a:spcBef>
              <a:spcAft>
                <a:spcPts val="0"/>
              </a:spcAft>
              <a:buClr>
                <a:srgbClr val="39C0BA"/>
              </a:buClr>
              <a:buSzPts val="2800"/>
              <a:buChar char="■"/>
              <a:defRPr sz="2800" i="1">
                <a:solidFill>
                  <a:srgbClr val="39C0BA"/>
                </a:solidFill>
              </a:defRPr>
            </a:lvl3pPr>
            <a:lvl4pPr marL="1828800" lvl="3" indent="-406400" rtl="0">
              <a:spcBef>
                <a:spcPts val="0"/>
              </a:spcBef>
              <a:spcAft>
                <a:spcPts val="0"/>
              </a:spcAft>
              <a:buClr>
                <a:srgbClr val="39C0BA"/>
              </a:buClr>
              <a:buSzPts val="2800"/>
              <a:buChar char="●"/>
              <a:defRPr sz="2800" i="1">
                <a:solidFill>
                  <a:srgbClr val="39C0BA"/>
                </a:solidFill>
              </a:defRPr>
            </a:lvl4pPr>
            <a:lvl5pPr marL="2286000" lvl="4" indent="-406400" rtl="0">
              <a:spcBef>
                <a:spcPts val="0"/>
              </a:spcBef>
              <a:spcAft>
                <a:spcPts val="0"/>
              </a:spcAft>
              <a:buClr>
                <a:srgbClr val="39C0BA"/>
              </a:buClr>
              <a:buSzPts val="2800"/>
              <a:buChar char="○"/>
              <a:defRPr sz="2800" i="1">
                <a:solidFill>
                  <a:srgbClr val="39C0BA"/>
                </a:solidFill>
              </a:defRPr>
            </a:lvl5pPr>
            <a:lvl6pPr marL="2743200" lvl="5" indent="-406400" rtl="0">
              <a:spcBef>
                <a:spcPts val="0"/>
              </a:spcBef>
              <a:spcAft>
                <a:spcPts val="0"/>
              </a:spcAft>
              <a:buClr>
                <a:srgbClr val="39C0BA"/>
              </a:buClr>
              <a:buSzPts val="2800"/>
              <a:buChar char="■"/>
              <a:defRPr sz="2800" i="1">
                <a:solidFill>
                  <a:srgbClr val="39C0BA"/>
                </a:solidFill>
              </a:defRPr>
            </a:lvl6pPr>
            <a:lvl7pPr marL="3200400" lvl="6" indent="-406400" rtl="0">
              <a:spcBef>
                <a:spcPts val="0"/>
              </a:spcBef>
              <a:spcAft>
                <a:spcPts val="0"/>
              </a:spcAft>
              <a:buClr>
                <a:srgbClr val="39C0BA"/>
              </a:buClr>
              <a:buSzPts val="2800"/>
              <a:buChar char="●"/>
              <a:defRPr sz="2800" i="1">
                <a:solidFill>
                  <a:srgbClr val="39C0BA"/>
                </a:solidFill>
              </a:defRPr>
            </a:lvl7pPr>
            <a:lvl8pPr marL="3657600" lvl="7" indent="-406400" rtl="0">
              <a:spcBef>
                <a:spcPts val="0"/>
              </a:spcBef>
              <a:spcAft>
                <a:spcPts val="0"/>
              </a:spcAft>
              <a:buClr>
                <a:srgbClr val="39C0BA"/>
              </a:buClr>
              <a:buSzPts val="2800"/>
              <a:buChar char="○"/>
              <a:defRPr sz="2800" i="1">
                <a:solidFill>
                  <a:srgbClr val="39C0BA"/>
                </a:solidFill>
              </a:defRPr>
            </a:lvl8pPr>
            <a:lvl9pPr marL="4114800" lvl="8" indent="-406400">
              <a:spcBef>
                <a:spcPts val="0"/>
              </a:spcBef>
              <a:spcAft>
                <a:spcPts val="0"/>
              </a:spcAft>
              <a:buClr>
                <a:srgbClr val="39C0BA"/>
              </a:buClr>
              <a:buSzPts val="2800"/>
              <a:buChar char="■"/>
              <a:defRPr sz="2800" i="1">
                <a:solidFill>
                  <a:srgbClr val="39C0BA"/>
                </a:solidFill>
              </a:defRPr>
            </a:lvl9pPr>
          </a:lstStyle>
          <a:p>
            <a:endParaRPr/>
          </a:p>
        </p:txBody>
      </p:sp>
      <p:cxnSp>
        <p:nvCxnSpPr>
          <p:cNvPr id="19" name="Shape 19"/>
          <p:cNvCxnSpPr/>
          <p:nvPr/>
        </p:nvCxnSpPr>
        <p:spPr>
          <a:xfrm>
            <a:off x="903825" y="-7925"/>
            <a:ext cx="0" cy="6866100"/>
          </a:xfrm>
          <a:prstGeom prst="straightConnector1">
            <a:avLst/>
          </a:prstGeom>
          <a:noFill/>
          <a:ln w="9525" cap="flat" cmpd="sng">
            <a:solidFill>
              <a:srgbClr val="999FA9"/>
            </a:solidFill>
            <a:prstDash val="solid"/>
            <a:round/>
            <a:headEnd type="none" w="med" len="med"/>
            <a:tailEnd type="none" w="med" len="med"/>
          </a:ln>
        </p:spPr>
      </p:cxnSp>
      <p:sp>
        <p:nvSpPr>
          <p:cNvPr id="20" name="Shape 20"/>
          <p:cNvSpPr/>
          <p:nvPr/>
        </p:nvSpPr>
        <p:spPr>
          <a:xfrm>
            <a:off x="493600" y="3018850"/>
            <a:ext cx="820200" cy="820200"/>
          </a:xfrm>
          <a:prstGeom prst="ellipse">
            <a:avLst/>
          </a:prstGeom>
          <a:solidFill>
            <a:srgbClr val="2E3037"/>
          </a:solid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txBox="1"/>
          <p:nvPr/>
        </p:nvSpPr>
        <p:spPr>
          <a:xfrm>
            <a:off x="208000" y="3096172"/>
            <a:ext cx="1306200" cy="8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b="1">
                <a:solidFill>
                  <a:srgbClr val="39C0BA"/>
                </a:solidFill>
                <a:latin typeface="Quicksand"/>
                <a:ea typeface="Quicksand"/>
                <a:cs typeface="Quicksand"/>
                <a:sym typeface="Quicksand"/>
              </a:rPr>
              <a:t>“</a:t>
            </a:r>
            <a:endParaRPr sz="4800" b="1">
              <a:solidFill>
                <a:srgbClr val="39C0BA"/>
              </a:solidFill>
              <a:latin typeface="Quicksand"/>
              <a:ea typeface="Quicksand"/>
              <a:cs typeface="Quicksand"/>
              <a:sym typeface="Quicksa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cxnSp>
        <p:nvCxnSpPr>
          <p:cNvPr id="23" name="Shape 23"/>
          <p:cNvCxnSpPr/>
          <p:nvPr/>
        </p:nvCxnSpPr>
        <p:spPr>
          <a:xfrm>
            <a:off x="903825" y="-7925"/>
            <a:ext cx="0" cy="6866100"/>
          </a:xfrm>
          <a:prstGeom prst="straightConnector1">
            <a:avLst/>
          </a:prstGeom>
          <a:noFill/>
          <a:ln w="9525" cap="flat" cmpd="sng">
            <a:solidFill>
              <a:srgbClr val="999FA9"/>
            </a:solidFill>
            <a:prstDash val="solid"/>
            <a:round/>
            <a:headEnd type="none" w="med" len="med"/>
            <a:tailEnd type="none" w="med" len="med"/>
          </a:ln>
        </p:spPr>
      </p:cxnSp>
      <p:sp>
        <p:nvSpPr>
          <p:cNvPr id="24" name="Shape 24"/>
          <p:cNvSpPr/>
          <p:nvPr/>
        </p:nvSpPr>
        <p:spPr>
          <a:xfrm>
            <a:off x="808725" y="800750"/>
            <a:ext cx="190200" cy="190200"/>
          </a:xfrm>
          <a:prstGeom prst="ellipse">
            <a:avLst/>
          </a:prstGeom>
          <a:solidFill>
            <a:srgbClr val="39C0BA"/>
          </a:solidFill>
          <a:ln w="28575" cap="flat" cmpd="sng">
            <a:solidFill>
              <a:srgbClr val="2E303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769050" y="1861900"/>
            <a:ext cx="269400" cy="269400"/>
          </a:xfrm>
          <a:prstGeom prst="ellipse">
            <a:avLst/>
          </a:prstGeom>
          <a:solidFill>
            <a:srgbClr val="2E3037"/>
          </a:solid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txBox="1">
            <a:spLocks noGrp="1"/>
          </p:cNvSpPr>
          <p:nvPr>
            <p:ph type="title"/>
          </p:nvPr>
        </p:nvSpPr>
        <p:spPr>
          <a:xfrm>
            <a:off x="1165475" y="665975"/>
            <a:ext cx="6858000" cy="459900"/>
          </a:xfrm>
          <a:prstGeom prst="rect">
            <a:avLst/>
          </a:prstGeom>
        </p:spPr>
        <p:txBody>
          <a:bodyPr spcFirstLastPara="1" wrap="square" lIns="91425" tIns="91425" rIns="91425" bIns="91425" anchor="b" anchorCtr="0"/>
          <a:lstStyle>
            <a:lvl1pPr lvl="0"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1pPr>
            <a:lvl2pPr lvl="1"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2pPr>
            <a:lvl3pPr lvl="2"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3pPr>
            <a:lvl4pPr lvl="3"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4pPr>
            <a:lvl5pPr lvl="4"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5pPr>
            <a:lvl6pPr lvl="5"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6pPr>
            <a:lvl7pPr lvl="6"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7pPr>
            <a:lvl8pPr lvl="7"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8pPr>
            <a:lvl9pPr lvl="8" rt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9pPr>
          </a:lstStyle>
          <a:p>
            <a:endParaRPr/>
          </a:p>
        </p:txBody>
      </p:sp>
      <p:sp>
        <p:nvSpPr>
          <p:cNvPr id="27" name="Shape 27"/>
          <p:cNvSpPr txBox="1">
            <a:spLocks noGrp="1"/>
          </p:cNvSpPr>
          <p:nvPr>
            <p:ph type="body" idx="1"/>
          </p:nvPr>
        </p:nvSpPr>
        <p:spPr>
          <a:xfrm>
            <a:off x="1165498" y="1600200"/>
            <a:ext cx="6858000" cy="4967700"/>
          </a:xfrm>
          <a:prstGeom prst="rect">
            <a:avLst/>
          </a:prstGeom>
        </p:spPr>
        <p:txBody>
          <a:bodyPr spcFirstLastPara="1" wrap="square" lIns="91425" tIns="91425" rIns="91425" bIns="91425" anchor="t" anchorCtr="0"/>
          <a:lstStyle>
            <a:lvl1pPr marL="457200" lvl="0" indent="-419100" rtl="0">
              <a:spcBef>
                <a:spcPts val="600"/>
              </a:spcBef>
              <a:spcAft>
                <a:spcPts val="0"/>
              </a:spcAft>
              <a:buClr>
                <a:srgbClr val="F3F3F3"/>
              </a:buClr>
              <a:buSzPts val="3000"/>
              <a:buFont typeface="Quicksand"/>
              <a:buChar char="◦"/>
              <a:defRPr sz="3000">
                <a:solidFill>
                  <a:srgbClr val="F3F3F3"/>
                </a:solidFill>
                <a:latin typeface="Quicksand"/>
                <a:ea typeface="Quicksand"/>
                <a:cs typeface="Quicksand"/>
                <a:sym typeface="Quicksand"/>
              </a:defRPr>
            </a:lvl1pPr>
            <a:lvl2pPr marL="914400" lvl="1" indent="-381000" rtl="0">
              <a:spcBef>
                <a:spcPts val="0"/>
              </a:spcBef>
              <a:spcAft>
                <a:spcPts val="0"/>
              </a:spcAft>
              <a:buClr>
                <a:srgbClr val="F3F3F3"/>
              </a:buClr>
              <a:buSzPts val="2400"/>
              <a:buFont typeface="Quicksand"/>
              <a:buChar char="▫"/>
              <a:defRPr sz="2400">
                <a:solidFill>
                  <a:srgbClr val="F3F3F3"/>
                </a:solidFill>
                <a:latin typeface="Quicksand"/>
                <a:ea typeface="Quicksand"/>
                <a:cs typeface="Quicksand"/>
                <a:sym typeface="Quicksand"/>
              </a:defRPr>
            </a:lvl2pPr>
            <a:lvl3pPr marL="1371600" lvl="2" indent="-381000" rtl="0">
              <a:spcBef>
                <a:spcPts val="0"/>
              </a:spcBef>
              <a:spcAft>
                <a:spcPts val="0"/>
              </a:spcAft>
              <a:buClr>
                <a:srgbClr val="F3F3F3"/>
              </a:buClr>
              <a:buSzPts val="2400"/>
              <a:buFont typeface="Quicksand"/>
              <a:buChar char="■"/>
              <a:defRPr sz="2400">
                <a:solidFill>
                  <a:srgbClr val="F3F3F3"/>
                </a:solidFill>
                <a:latin typeface="Quicksand"/>
                <a:ea typeface="Quicksand"/>
                <a:cs typeface="Quicksand"/>
                <a:sym typeface="Quicksand"/>
              </a:defRPr>
            </a:lvl3pPr>
            <a:lvl4pPr marL="1828800" lvl="3"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4pPr>
            <a:lvl5pPr marL="2286000" lvl="4"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5pPr>
            <a:lvl6pPr marL="2743200" lvl="5"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6pPr>
            <a:lvl7pPr marL="3200400" lvl="6"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7pPr>
            <a:lvl8pPr marL="3657600" lvl="7"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8pPr>
            <a:lvl9pPr marL="4114800" lvl="8"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165475" y="665975"/>
            <a:ext cx="6858000" cy="459900"/>
          </a:xfrm>
          <a:prstGeom prst="rect">
            <a:avLst/>
          </a:prstGeom>
        </p:spPr>
        <p:txBody>
          <a:bodyPr spcFirstLastPara="1" wrap="square" lIns="91425" tIns="91425" rIns="91425" bIns="91425" anchor="b" anchorCtr="0"/>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37" name="Shape 37"/>
          <p:cNvSpPr txBox="1">
            <a:spLocks noGrp="1"/>
          </p:cNvSpPr>
          <p:nvPr>
            <p:ph type="body" idx="1"/>
          </p:nvPr>
        </p:nvSpPr>
        <p:spPr>
          <a:xfrm>
            <a:off x="1165475" y="1673975"/>
            <a:ext cx="2403600" cy="48939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8" name="Shape 38"/>
          <p:cNvSpPr txBox="1">
            <a:spLocks noGrp="1"/>
          </p:cNvSpPr>
          <p:nvPr>
            <p:ph type="body" idx="2"/>
          </p:nvPr>
        </p:nvSpPr>
        <p:spPr>
          <a:xfrm>
            <a:off x="3692249" y="1673975"/>
            <a:ext cx="2403600" cy="48939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9" name="Shape 39"/>
          <p:cNvSpPr txBox="1">
            <a:spLocks noGrp="1"/>
          </p:cNvSpPr>
          <p:nvPr>
            <p:ph type="body" idx="3"/>
          </p:nvPr>
        </p:nvSpPr>
        <p:spPr>
          <a:xfrm>
            <a:off x="6219023" y="1673975"/>
            <a:ext cx="2403600" cy="4893900"/>
          </a:xfrm>
          <a:prstGeom prst="rect">
            <a:avLst/>
          </a:prstGeom>
        </p:spPr>
        <p:txBody>
          <a:bodyPr spcFirstLastPara="1" wrap="square" lIns="91425" tIns="91425" rIns="91425" bIns="91425" anchor="t" anchorCtr="0"/>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cxnSp>
        <p:nvCxnSpPr>
          <p:cNvPr id="40" name="Shape 40"/>
          <p:cNvCxnSpPr/>
          <p:nvPr/>
        </p:nvCxnSpPr>
        <p:spPr>
          <a:xfrm>
            <a:off x="903825" y="-7925"/>
            <a:ext cx="0" cy="6866100"/>
          </a:xfrm>
          <a:prstGeom prst="straightConnector1">
            <a:avLst/>
          </a:prstGeom>
          <a:noFill/>
          <a:ln w="9525" cap="flat" cmpd="sng">
            <a:solidFill>
              <a:srgbClr val="999FA9"/>
            </a:solidFill>
            <a:prstDash val="solid"/>
            <a:round/>
            <a:headEnd type="none" w="med" len="med"/>
            <a:tailEnd type="none" w="med" len="med"/>
          </a:ln>
        </p:spPr>
      </p:cxnSp>
      <p:sp>
        <p:nvSpPr>
          <p:cNvPr id="41" name="Shape 41"/>
          <p:cNvSpPr/>
          <p:nvPr/>
        </p:nvSpPr>
        <p:spPr>
          <a:xfrm>
            <a:off x="808725" y="800750"/>
            <a:ext cx="190200" cy="190200"/>
          </a:xfrm>
          <a:prstGeom prst="ellipse">
            <a:avLst/>
          </a:prstGeom>
          <a:solidFill>
            <a:srgbClr val="39C0BA"/>
          </a:solidFill>
          <a:ln w="28575" cap="flat" cmpd="sng">
            <a:solidFill>
              <a:srgbClr val="2E303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769050" y="1861900"/>
            <a:ext cx="269400" cy="269400"/>
          </a:xfrm>
          <a:prstGeom prst="ellipse">
            <a:avLst/>
          </a:prstGeom>
          <a:solidFill>
            <a:srgbClr val="2E3037"/>
          </a:solid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1165475" y="665975"/>
            <a:ext cx="6858000" cy="4599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cxnSp>
        <p:nvCxnSpPr>
          <p:cNvPr id="45" name="Shape 45"/>
          <p:cNvCxnSpPr/>
          <p:nvPr/>
        </p:nvCxnSpPr>
        <p:spPr>
          <a:xfrm>
            <a:off x="903825" y="-7925"/>
            <a:ext cx="0" cy="6866100"/>
          </a:xfrm>
          <a:prstGeom prst="straightConnector1">
            <a:avLst/>
          </a:prstGeom>
          <a:noFill/>
          <a:ln w="9525" cap="flat" cmpd="sng">
            <a:solidFill>
              <a:srgbClr val="999FA9"/>
            </a:solidFill>
            <a:prstDash val="solid"/>
            <a:round/>
            <a:headEnd type="none" w="med" len="med"/>
            <a:tailEnd type="none" w="med" len="med"/>
          </a:ln>
        </p:spPr>
      </p:cxnSp>
      <p:sp>
        <p:nvSpPr>
          <p:cNvPr id="46" name="Shape 46"/>
          <p:cNvSpPr/>
          <p:nvPr/>
        </p:nvSpPr>
        <p:spPr>
          <a:xfrm>
            <a:off x="808725" y="800750"/>
            <a:ext cx="190200" cy="190200"/>
          </a:xfrm>
          <a:prstGeom prst="ellipse">
            <a:avLst/>
          </a:prstGeom>
          <a:solidFill>
            <a:srgbClr val="39C0BA"/>
          </a:solidFill>
          <a:ln w="28575" cap="flat" cmpd="sng">
            <a:solidFill>
              <a:srgbClr val="2E303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Shape 48"/>
          <p:cNvSpPr txBox="1">
            <a:spLocks noGrp="1"/>
          </p:cNvSpPr>
          <p:nvPr>
            <p:ph type="body" idx="1"/>
          </p:nvPr>
        </p:nvSpPr>
        <p:spPr>
          <a:xfrm>
            <a:off x="1165475" y="5775090"/>
            <a:ext cx="7521300" cy="578700"/>
          </a:xfrm>
          <a:prstGeom prst="rect">
            <a:avLst/>
          </a:prstGeom>
        </p:spPr>
        <p:txBody>
          <a:bodyPr spcFirstLastPara="1" wrap="square" lIns="91425" tIns="91425" rIns="91425" bIns="91425" anchor="t" anchorCtr="0"/>
          <a:lstStyle>
            <a:lvl1pPr marL="457200" lvl="0" indent="-228600">
              <a:spcBef>
                <a:spcPts val="360"/>
              </a:spcBef>
              <a:spcAft>
                <a:spcPts val="0"/>
              </a:spcAft>
              <a:buSzPts val="1800"/>
              <a:buNone/>
              <a:defRPr sz="1800"/>
            </a:lvl1pPr>
          </a:lstStyle>
          <a:p>
            <a:endParaRPr/>
          </a:p>
        </p:txBody>
      </p:sp>
      <p:cxnSp>
        <p:nvCxnSpPr>
          <p:cNvPr id="49" name="Shape 49"/>
          <p:cNvCxnSpPr/>
          <p:nvPr/>
        </p:nvCxnSpPr>
        <p:spPr>
          <a:xfrm>
            <a:off x="903825" y="-7925"/>
            <a:ext cx="0" cy="6866100"/>
          </a:xfrm>
          <a:prstGeom prst="straightConnector1">
            <a:avLst/>
          </a:prstGeom>
          <a:noFill/>
          <a:ln w="9525" cap="flat" cmpd="sng">
            <a:solidFill>
              <a:srgbClr val="999FA9"/>
            </a:solidFill>
            <a:prstDash val="solid"/>
            <a:round/>
            <a:headEnd type="none" w="med" len="med"/>
            <a:tailEnd type="none" w="med" len="med"/>
          </a:ln>
        </p:spPr>
      </p:cxnSp>
      <p:sp>
        <p:nvSpPr>
          <p:cNvPr id="50" name="Shape 50"/>
          <p:cNvSpPr/>
          <p:nvPr/>
        </p:nvSpPr>
        <p:spPr>
          <a:xfrm>
            <a:off x="808650" y="5952850"/>
            <a:ext cx="190200" cy="190200"/>
          </a:xfrm>
          <a:prstGeom prst="ellipse">
            <a:avLst/>
          </a:prstGeom>
          <a:solidFill>
            <a:srgbClr val="2E3037"/>
          </a:solid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cxnSp>
        <p:nvCxnSpPr>
          <p:cNvPr id="52" name="Shape 52"/>
          <p:cNvCxnSpPr/>
          <p:nvPr/>
        </p:nvCxnSpPr>
        <p:spPr>
          <a:xfrm>
            <a:off x="903825" y="-7925"/>
            <a:ext cx="0" cy="6866100"/>
          </a:xfrm>
          <a:prstGeom prst="straightConnector1">
            <a:avLst/>
          </a:prstGeom>
          <a:noFill/>
          <a:ln w="9525" cap="flat" cmpd="sng">
            <a:solidFill>
              <a:srgbClr val="999FA9"/>
            </a:solidFill>
            <a:prstDash val="solid"/>
            <a:round/>
            <a:headEnd type="none" w="med" len="med"/>
            <a:tailEnd type="none" w="med" len="med"/>
          </a:ln>
        </p:spPr>
      </p:cxnSp>
      <p:sp>
        <p:nvSpPr>
          <p:cNvPr id="53" name="Shape 53"/>
          <p:cNvSpPr/>
          <p:nvPr/>
        </p:nvSpPr>
        <p:spPr>
          <a:xfrm>
            <a:off x="808650" y="3333900"/>
            <a:ext cx="190200" cy="190200"/>
          </a:xfrm>
          <a:prstGeom prst="ellipse">
            <a:avLst/>
          </a:prstGeom>
          <a:solidFill>
            <a:srgbClr val="2E3037"/>
          </a:solid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key color">
  <p:cSld name="BLANK_1">
    <p:bg>
      <p:bgPr>
        <a:solidFill>
          <a:srgbClr val="39C0BA"/>
        </a:solidFill>
        <a:effectLst/>
      </p:bgPr>
    </p:bg>
    <p:spTree>
      <p:nvGrpSpPr>
        <p:cNvPr id="1" name="Shape 54"/>
        <p:cNvGrpSpPr/>
        <p:nvPr/>
      </p:nvGrpSpPr>
      <p:grpSpPr>
        <a:xfrm>
          <a:off x="0" y="0"/>
          <a:ext cx="0" cy="0"/>
          <a:chOff x="0" y="0"/>
          <a:chExt cx="0" cy="0"/>
        </a:xfrm>
      </p:grpSpPr>
      <p:cxnSp>
        <p:nvCxnSpPr>
          <p:cNvPr id="55" name="Shape 55"/>
          <p:cNvCxnSpPr/>
          <p:nvPr/>
        </p:nvCxnSpPr>
        <p:spPr>
          <a:xfrm>
            <a:off x="903825" y="-7925"/>
            <a:ext cx="0" cy="6866100"/>
          </a:xfrm>
          <a:prstGeom prst="straightConnector1">
            <a:avLst/>
          </a:prstGeom>
          <a:noFill/>
          <a:ln w="9525" cap="flat" cmpd="sng">
            <a:solidFill>
              <a:srgbClr val="2E3037"/>
            </a:solidFill>
            <a:prstDash val="solid"/>
            <a:round/>
            <a:headEnd type="none" w="med" len="med"/>
            <a:tailEnd type="none" w="med" len="med"/>
          </a:ln>
        </p:spPr>
      </p:cxnSp>
      <p:sp>
        <p:nvSpPr>
          <p:cNvPr id="56" name="Shape 56"/>
          <p:cNvSpPr/>
          <p:nvPr/>
        </p:nvSpPr>
        <p:spPr>
          <a:xfrm>
            <a:off x="808650" y="3333900"/>
            <a:ext cx="190200" cy="190200"/>
          </a:xfrm>
          <a:prstGeom prst="ellipse">
            <a:avLst/>
          </a:prstGeom>
          <a:solidFill>
            <a:srgbClr val="39C0BA"/>
          </a:solidFill>
          <a:ln w="9525" cap="flat" cmpd="sng">
            <a:solidFill>
              <a:srgbClr val="2E303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2E3037"/>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65475" y="665975"/>
            <a:ext cx="6858000" cy="4599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1pPr>
            <a:lvl2pPr lvl="1">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2pPr>
            <a:lvl3pPr lvl="2">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3pPr>
            <a:lvl4pPr lvl="3">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4pPr>
            <a:lvl5pPr lvl="4">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5pPr>
            <a:lvl6pPr lvl="5">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6pPr>
            <a:lvl7pPr lvl="6">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7pPr>
            <a:lvl8pPr lvl="7">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8pPr>
            <a:lvl9pPr lvl="8">
              <a:spcBef>
                <a:spcPts val="0"/>
              </a:spcBef>
              <a:spcAft>
                <a:spcPts val="0"/>
              </a:spcAft>
              <a:buClr>
                <a:srgbClr val="39C0BA"/>
              </a:buClr>
              <a:buSzPts val="1800"/>
              <a:buFont typeface="Quicksand"/>
              <a:buNone/>
              <a:defRPr sz="1800">
                <a:solidFill>
                  <a:srgbClr val="39C0BA"/>
                </a:solidFill>
                <a:latin typeface="Quicksand"/>
                <a:ea typeface="Quicksand"/>
                <a:cs typeface="Quicksand"/>
                <a:sym typeface="Quicksand"/>
              </a:defRPr>
            </a:lvl9pPr>
          </a:lstStyle>
          <a:p>
            <a:endParaRPr/>
          </a:p>
        </p:txBody>
      </p:sp>
      <p:sp>
        <p:nvSpPr>
          <p:cNvPr id="7" name="Shape 7"/>
          <p:cNvSpPr txBox="1">
            <a:spLocks noGrp="1"/>
          </p:cNvSpPr>
          <p:nvPr>
            <p:ph type="body" idx="1"/>
          </p:nvPr>
        </p:nvSpPr>
        <p:spPr>
          <a:xfrm>
            <a:off x="1165498" y="1600200"/>
            <a:ext cx="6858000" cy="49677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F3F3F3"/>
              </a:buClr>
              <a:buSzPts val="3000"/>
              <a:buFont typeface="Quicksand"/>
              <a:buChar char="◦"/>
              <a:defRPr sz="3000">
                <a:solidFill>
                  <a:srgbClr val="F3F3F3"/>
                </a:solidFill>
                <a:latin typeface="Quicksand"/>
                <a:ea typeface="Quicksand"/>
                <a:cs typeface="Quicksand"/>
                <a:sym typeface="Quicksand"/>
              </a:defRPr>
            </a:lvl1pPr>
            <a:lvl2pPr marL="914400" lvl="1" indent="-381000">
              <a:spcBef>
                <a:spcPts val="0"/>
              </a:spcBef>
              <a:spcAft>
                <a:spcPts val="0"/>
              </a:spcAft>
              <a:buClr>
                <a:srgbClr val="F3F3F3"/>
              </a:buClr>
              <a:buSzPts val="2400"/>
              <a:buFont typeface="Quicksand"/>
              <a:buChar char="▫"/>
              <a:defRPr sz="2400">
                <a:solidFill>
                  <a:srgbClr val="F3F3F3"/>
                </a:solidFill>
                <a:latin typeface="Quicksand"/>
                <a:ea typeface="Quicksand"/>
                <a:cs typeface="Quicksand"/>
                <a:sym typeface="Quicksand"/>
              </a:defRPr>
            </a:lvl2pPr>
            <a:lvl3pPr marL="1371600" lvl="2" indent="-381000">
              <a:spcBef>
                <a:spcPts val="0"/>
              </a:spcBef>
              <a:spcAft>
                <a:spcPts val="0"/>
              </a:spcAft>
              <a:buClr>
                <a:srgbClr val="F3F3F3"/>
              </a:buClr>
              <a:buSzPts val="2400"/>
              <a:buFont typeface="Quicksand"/>
              <a:buChar char="■"/>
              <a:defRPr sz="2400">
                <a:solidFill>
                  <a:srgbClr val="F3F3F3"/>
                </a:solidFill>
                <a:latin typeface="Quicksand"/>
                <a:ea typeface="Quicksand"/>
                <a:cs typeface="Quicksand"/>
                <a:sym typeface="Quicksand"/>
              </a:defRPr>
            </a:lvl3pPr>
            <a:lvl4pPr marL="1828800" lvl="3" indent="-34290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4pPr>
            <a:lvl5pPr marL="2286000" lvl="4" indent="-34290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5pPr>
            <a:lvl6pPr marL="2743200" lvl="5" indent="-34290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6pPr>
            <a:lvl7pPr marL="3200400" lvl="6" indent="-34290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7pPr>
            <a:lvl8pPr marL="3657600" lvl="7" indent="-34290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8pPr>
            <a:lvl9pPr marL="4114800" lvl="8" indent="-34290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youtube.com/watch?v=3w3NSwFcda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ww.ucc.vt.edu/" TargetMode="External"/><Relationship Id="rId7" Type="http://schemas.openxmlformats.org/officeDocument/2006/relationships/hyperlink" Target="http://www.hr.vt.edu/benefits/hokie-perks/health-wellness/eap.html"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hyperlink" Target="http://hokiewellness.vt.edu/" TargetMode="External"/><Relationship Id="rId5" Type="http://schemas.openxmlformats.org/officeDocument/2006/relationships/hyperlink" Target="http://www.housing.vt.edu/" TargetMode="External"/><Relationship Id="rId4" Type="http://schemas.openxmlformats.org/officeDocument/2006/relationships/hyperlink" Target="http://www.dos.vt.edu/"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2013 Washington </a:t>
            </a:r>
            <a:r>
              <a:rPr lang="en-US" dirty="0"/>
              <a:t>Navy Yard Shooting </a:t>
            </a:r>
            <a:endParaRPr dirty="0"/>
          </a:p>
        </p:txBody>
      </p:sp>
      <p:sp>
        <p:nvSpPr>
          <p:cNvPr id="2" name="Subtitle 1">
            <a:extLst>
              <a:ext uri="{FF2B5EF4-FFF2-40B4-BE49-F238E27FC236}">
                <a16:creationId xmlns:a16="http://schemas.microsoft.com/office/drawing/2014/main" id="{3DA9539A-08FA-4628-852F-F2D5EEEA0F09}"/>
              </a:ext>
            </a:extLst>
          </p:cNvPr>
          <p:cNvSpPr>
            <a:spLocks noGrp="1"/>
          </p:cNvSpPr>
          <p:nvPr>
            <p:ph type="subTitle" idx="1"/>
          </p:nvPr>
        </p:nvSpPr>
        <p:spPr>
          <a:xfrm>
            <a:off x="886265" y="4315460"/>
            <a:ext cx="8102990" cy="734841"/>
          </a:xfrm>
        </p:spPr>
        <p:txBody>
          <a:bodyPr/>
          <a:lstStyle/>
          <a:p>
            <a:r>
              <a:rPr lang="en-US" sz="1600" dirty="0"/>
              <a:t>PAPA 5354: Policy Systems Management Homeland Security, Response &amp; Recovery</a:t>
            </a:r>
          </a:p>
          <a:p>
            <a:r>
              <a:rPr lang="en-US" sz="1600" dirty="0"/>
              <a:t>Joshua Slaughenhoupt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Shape 127"/>
          <p:cNvPicPr preferRelativeResize="0"/>
          <p:nvPr/>
        </p:nvPicPr>
        <p:blipFill>
          <a:blip r:embed="rId3"/>
          <a:stretch>
            <a:fillRect/>
          </a:stretch>
        </p:blipFill>
        <p:spPr>
          <a:xfrm>
            <a:off x="-694514" y="2489982"/>
            <a:ext cx="4132227" cy="2754818"/>
          </a:xfrm>
          <a:prstGeom prst="ellipse">
            <a:avLst/>
          </a:prstGeom>
          <a:noFill/>
          <a:ln w="28575" cap="flat" cmpd="sng">
            <a:solidFill>
              <a:srgbClr val="2E3037"/>
            </a:solidFill>
            <a:prstDash val="solid"/>
            <a:round/>
            <a:headEnd type="none" w="sm" len="sm"/>
            <a:tailEnd type="none" w="sm" len="sm"/>
          </a:ln>
        </p:spPr>
      </p:pic>
      <p:sp>
        <p:nvSpPr>
          <p:cNvPr id="128" name="Shape 128"/>
          <p:cNvSpPr txBox="1">
            <a:spLocks noGrp="1"/>
          </p:cNvSpPr>
          <p:nvPr>
            <p:ph type="title"/>
          </p:nvPr>
        </p:nvSpPr>
        <p:spPr>
          <a:xfrm>
            <a:off x="1165475" y="665975"/>
            <a:ext cx="6858000" cy="459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sz="3200" dirty="0">
                <a:solidFill>
                  <a:srgbClr val="39C0BA"/>
                </a:solidFill>
              </a:rPr>
              <a:t>Fort Hood Shooting 2009</a:t>
            </a:r>
            <a:endParaRPr sz="3200" dirty="0">
              <a:solidFill>
                <a:srgbClr val="39C0BA"/>
              </a:solidFill>
            </a:endParaRPr>
          </a:p>
        </p:txBody>
      </p:sp>
      <p:sp>
        <p:nvSpPr>
          <p:cNvPr id="129" name="Shape 129"/>
          <p:cNvSpPr txBox="1">
            <a:spLocks noGrp="1"/>
          </p:cNvSpPr>
          <p:nvPr>
            <p:ph type="body" idx="1"/>
          </p:nvPr>
        </p:nvSpPr>
        <p:spPr>
          <a:xfrm>
            <a:off x="3801900" y="2885875"/>
            <a:ext cx="4221600" cy="2401800"/>
          </a:xfrm>
          <a:prstGeom prst="rect">
            <a:avLst/>
          </a:prstGeom>
        </p:spPr>
        <p:txBody>
          <a:bodyPr spcFirstLastPara="1" wrap="square" lIns="91425" tIns="91425" rIns="91425" bIns="91425" anchor="ctr" anchorCtr="0">
            <a:noAutofit/>
          </a:bodyPr>
          <a:lstStyle/>
          <a:p>
            <a:pPr marL="0" lvl="0" indent="0">
              <a:buNone/>
            </a:pPr>
            <a:r>
              <a:rPr lang="en-US" dirty="0"/>
              <a:t>Initially challenged the threshold for response within Federal Installations. </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86DB14-1F11-4504-858E-A90F5CF3B041}"/>
              </a:ext>
            </a:extLst>
          </p:cNvPr>
          <p:cNvSpPr>
            <a:spLocks noGrp="1"/>
          </p:cNvSpPr>
          <p:nvPr>
            <p:ph type="body" idx="1"/>
          </p:nvPr>
        </p:nvSpPr>
        <p:spPr/>
        <p:txBody>
          <a:bodyPr/>
          <a:lstStyle/>
          <a:p>
            <a:r>
              <a:rPr lang="en-US" dirty="0"/>
              <a:t>Source: Federal Bureau of Investigation, 2017</a:t>
            </a:r>
          </a:p>
        </p:txBody>
      </p:sp>
      <p:sp>
        <p:nvSpPr>
          <p:cNvPr id="4" name="AutoShape 4" descr="data:image/png;base64,iVBORw0KGgoAAAANSUhEUgAABMUAAALzCAYAAAARXbDrAAAgAElEQVR4Xuy9CdgUVXr3fUBERERW2QVEFBRBZNyQRURAUVREdgQRxnFkkm8mE7/JO8m8yZdJrmTyJpNJvkGNAiKgICqLCG6jrBEFB0UFQUBEEMEFZHHBBd7rd5Lz5DxFV3d1P91Udfe/rosLeJ6qs/zuu6rr/Pu+71Pt2LFjx4wOERABERABERABERABERABERABERABERABESgjAtUkipWRtTVVERABERABERABERABERABERABERABERABS0CimBxBBERABERABERABERABERABERABERABESg7AhIFCs7k2vCIiACIiACIiACIiACIiACIiACIiACIiACEsXkAyIgAiIgAiIgAiIgAiIgAiIgAiIgAiIgAmVHQKJY2ZlcExYBERABERABERABERABERABERABERABEZAoJh8QAREQAREQAREQAREQAREQAREQAREQAREoOwISxcrO5JqwCIiACIiACIiACIiACIiACIiACIiACIiARDH5gAiIgAiIgAiIgAiIgAiIgAiIgAiIgAiIQNkRkChWdibXhEVABERABERABERABERABERABERABERABCSKyQdEQAREQAREQAREQAREQAREQAREQAREQATKjoBEsbIzuSYsAiIgAiIgAiIgAiIgAiIgAiIgAiIgAiIgUUw+IAIiIAIiIAIiIAIiIAIiIAIiIAIiIAIiUHYEJIqVnck1YREQAREQAREQAREQAREQAREQAREQAREQAYli8gEREAEREAEREAEREAEREAEREAEREAEREIGyIyBRrOxMrgmLgAiIgAiIgAiIgAiIgAiIgAiIgAiIgAhIFJMPiIAIiIAIiIAIiIAIiIAIiIAIiIAIiIAIlB0BiWJlZ3JNWAREQAREQAREQAREQAREQAREQAREQAREQKKYfEAEREAEREAEREAEREAEREAEREAEREAERKDsCEgUKzuTa8IiIAIiIAIiIAIiIAIiIAIiIAIiIAIiIAISxeQDIiACIiACIiACIiACIiACIiACIiACIiACZUdAoljZmVwTFgEREAEREAEREAEREAEREAEREAEREAERkCgmHxABERABERABERABERABERABERABERABESg7AhLFys7kmrAIiIAIiIAIiIAIiIAIiIAIiIAIiIAIiIBEMfmACIiACIiACIiACIiACIiACIiACIiACIhA2RGQKFZ2JteERUAEREAEREAEREAEREAEREAEREAEREAEJIrJB0RABERABERABERABERABERABERABERABMqOgESxsjO5JiwCIiACIiACIiACIiACIiACIiACIiACIiBRTD4gAiIgAiIgAiIgAiIgAiIgAiIgAiIgAiJQdgQkipWdyTVhERABERABERABERABERABERABERABERABiWLyAREQAREQAREQAREQAREQAREQAREQAREQgbIjIFGs7EyuCYuACIiACIiACIiACIiACIiACIiACIiACEgUkw+IgAiIgAiIgAiIgAiIgAiIgAiIgAiIgAiUHQGJYmVnck1YBERABERABERABERABERABERABERABERAoph8QAREQAREQAREQAREQAREQAREQAREQAREoOwISBQrO5NrwiIgAiIgAiIgAiIgAiIgAiIgAiIgAiIgAhLF5AMiIAIiIAIiIAIiIAIiIAIiIAIiIAIiIAJlR0CiWNmZXBMWAREQAREQAREQAREQAREQAREQAREQARGQKCYfEAEREAEREIEiIPDll1+aJUuWmKuuuso0atSoCEZcmkN85ZVXzNdff2169eplqlevXpqT1KxEQAREQAREQAREoEwISBQLGPr77783Tz75pHnjjTfM+PHjTfv27RPpCryQT5s2zXz++edm0qRJ5owzzkjkOIt9UDt37jRTp041Z511lrntttvMySefHDqlAwcOmMmTJ5t69eqZO+64w9SqVavYp6/xi4AIJITAV199ZR5++GHD3+PGjTMNGjRIyMjKbxibNm0yjz32mLnyyitN3759TbVq1coPgmYsAiIgAiIgAiIgAiVCoGhEsWPHjlmxau3atWbYsGGmW7duVTbBI488YjZv3mwmTpxoRQ8O+lm4cKFZv369FTZatWpV5X6yaQCx6/nnn7f9Hzp0yH4LTUQA30gz55NOOsk2lyRR7A9/+IMdM6LRhRdemM10czr3RM59z549ZsqUKebcc881Q4YMqeCfauAnUhQrVF/OlsH5OT+8+uqrzUUXXXTCoiO4H9955x3z0ksvmd27d5vvvvvOCpNt27Y1119/vWnWrFlOPqSLcieQzf3+1ltvmZkzZx7XGSIC4nH37t3tn3Ric+4jPfFXfvDBB/Z5cd5555nRo0fnbQDcB/PnzzcbN240P/rRj0zjxo1t20ePHrVf4GCTzz77zP4Mrog1/HGfF24g+/fvN88995zBLt9++6059dRTTZcuXczAgQOPE/HdZ9G6desMEWrYiHkNGjTI1K9fv9LcguPAvmeeeaa54YYb7BdLUUSj4NjcfU5/TZo0qXJ/jPH99983L774oqlbt64ZPnx4qH3gvWPHDsuVL0b4v/+ewIVr1qyx7wp87nXo0CFvtlZDIiACIiACIiACIiACJ5ZA0YhivPDff//9BjHgnHPOsVFcVV1IpRLFTiz+yr3t27fPPPjgg4a/WQS0aNHCLnp4OednzJsXcBYyJ1IYysQkm0Vyprai/D5Jc/fHWyihKhWTQvXlbNmuXTu7uHYHzLdv324Xx4izt956a1qBMIodM53jojb/+Mc/mlNOOcUwJqLvDh8+bLZt22YvRyBHpNNx4ghkc787Uax58+aVBEzETQQK/Pjss8+2kU8814r9KJQo5tq95ppr7BckHNwfCGV8UYRI1alTJ/vzN99800YQB+9TfsbnC5+liPxt2rQx7777rrUD//ZtwP1OVNp7771nvxi64IILDGPgSySikn/4wx9WilRDtEZs43edO3euEOtoJ8o9umvXLhv5zPmIaK1bt7bjYnzc83ze8zN3ZNPfwYMHrYD18ssv22cHB0JgmGjpP3cQFZk/n8e9e/c2DRs2rPRMZMz4MjxKwX+L/f7T+EVABERABERABEQgFwJFI4rx4j9v3jwbNcVCKvitbS6TT5Ioxos44yEqhogkFjTu23V+9+yzz5rly5eb/v37GxZGSRKGslkk52Kn4DVJmrs/tkIJVamYFaqvdLZ06VuIY/mK1kznDyxkiQ51C/batWtXnP7RRx+Zhx56yC6+/ciZfPiX2khPIJv73Yli7rnlt8xz7YknnjCIntTIIlqp2I9CiGLus2Hv3r3W14ly4uA+JLUbsYgvS1y69hdffGGj1RC//M9JapHxGcLny6WXXmrbIAIKe/LHv6exydy5c60Ah13cZxFRY48//rjp2bNnhb3cF1Z16tSx/Z122mm2bX6OCMd9m040cvMjJXHMmDHm/PPPr3AD9wxAxBo5cqQdRzb9uc8KvlhCmEUMXL16dWgkHzyIJHvhhRds9BfRZP5zJ+ifcILH0KFD8xK9Xuz+r/GLgAiIgAiIgAiIQDESKApRjDQPFsB848viipd1Um7CFlGcxwLApYjwUovIxLVEnKRKEWNB4RYQvljGt8SzZ882vLAHhTj3ws0ixF+sEMVC/x9++KH1CSK+GCuRLmEH32ATCffNN9+krBH26aef2t8jCpLWiRjgaoqxIOKbc77FZ4HBy/8tt9xyXOpnqnQY0h0Zm1toufHBnG/WV61aZUXIGjVq2JS1G2+8sSKVJSw1yk+jZDz/+Z//aVauXGnbIbov2KdbSLoIAeyDze6+++7jxsX4Uoli/s+CPEg1YtHiRxrQTiY/4ZywRS7XEqXhM2ehiHiZqqYYC9qnnnrKLmRhQsQB/shizy04nd8x/rffftu89tprNsWJ6IubbrrJRmscOXLE2p0oCv9AOHJ1zLhmxYoV1n6k4KayXZgfZhI8uA+IIGHcI0aMqGgmis+7+Q0ePNiODbbXXnut6dOnz3HDQYBzUZN33nmn9engwRyffvpp65M9evSo+DULW8bzzDPP2HuQ/wd5EzVz3333WbbB+m/O5kS8ICBgnyh+7PsgaWNEznDfjh071px++ukVaXUIEqRdffLJJzbarmPHjrYft/h2/fNz/pCajBCAHX/wgx/Y+5WIPfzJ+R8+jo8EayBGGbfv4+nGFuV+D9oonSjGuaQn/8d//Id9pgSfa0GG+H8U2/rPCJ6TpNnyPCYNjoNnOpGOwZS8bFgFn1Xcs9wX+JV/cJ907drVppBiS6KT/JRGxrVs2TL7fLrkkktS3pbu2Y9I4/yRE7lXEW8QkoJp6/gMv3fPYj5XeG6QovjjH/+4UhSoswERe7SFv8+ZM8emagY/89znlPu85O8NGzaYGTNmmH79+tkvbPwDUZtSABMmTDju+evOSyfww5M6jUTCufs0m/54FnKPUB6Bz7hMoqUT3NwzPFP0l3uOkMYN62C6ajG+FGrMIiACIiACIiACIlBuBIpCFHPfiF9++eX2pZuX+6AQ5QznUhB5+XcpIizk+aYYUYcUEV7CiTRhYU6dIhbl1D8hPZGFaTCCjMUBixoK6vov/akWz9R3QbSjCDKLahYRpLOwKOGb7rCaW27Rwnh4+Ufk8A9e7kklqVmzpk034v9wIO0EoYnFPeIbIsjWrVvtIgIxwdV+Yc4s2miftmHj0lM4x0+HYXFPEWHmzcKRRR3X8X/6cqksLAiwDQIOi1+ECRaccGZR4SJBXn/99QpbuD4RKeiT8xxHzmfRy0ILftgKMSF4pBPFwnjQzl133VWR/hLFT1gQpVpEwZhIDBaTLs2Vn5FqxBwQ33yhBd9D1MV2+AQHPoFNBgwYYKjTxYHfwZLz6Jt2EMG2bNliF6osLFnc0Q+CCgtf/JUoG2yIX3AQfUNEh0t78m1HG+nq5GUSxVLxiOrzbn5utzYiSohE8QUtZ2vsiCjWsmVLc/vtt6dMlXZplPi+f78gwCKI4Ueu/pnjzcKd+5iDBTs/Dy78YUC0CItcolai+rHzS8QX5oiIhQiPQI2d8Bl3YFsiazj3448/tqlvTjBxjHkmMAcEGNrjXuOeQ1zn+Ub72NJxwG98+0Ydt+sv09jw8XT3e6oPz0yiWFAQoQ2ea6kYIgpFsS33ih8hhFCBH/HM4b6hbZ4H2L1p06Z22NmyCj6rRo0aZT9T+LN06VIr4vLFDfclny34Mnbyn0FujNjS/3mQI1HSRCPRh58qzLMUcd59bvnX8WwgKoznEP6STnhyQhc+yvnOBqk2ceFzZ/r06Zaj2+Al3TODL1UQb9PVm0Tg5TML0Sr4uedEMT7bnOhUlf4yiWKMd9GiRZEjYfED3g14XmFD7Qhabq/Qmq8IiIAIiIAIiEApECgKUYxoELZAZ8GH4EKEyOLFi4/7hpwXVBYPLHT9OiZhKSJh6ZPBn7PwIJqBxbdfy4xxsPh2i2cWCpyHOME3/67mWdQ0EicusLhFKLjiiisqUlHChCEEF4Q6FvosnJmrS5NxiyhXpPnVV1+1hY9p20UnuT5ZcLpFuVsYIEISheO+/XbiDoKVnw4Ttkgh9WXBggVWFPDTQYMpOG6hwviJqnHiTtgNlk4US8fDRWNk4yepFlEuusNFRgRZsgB3ophLZYIhP3PRQERCuUg/tyDG74iquPjii21EiPMfl0JEJBr24whb5DoxCdEFUdHZzjEn0oi2w45Mohj3IWnMiFmMJRufD5tfqrG4aBBExGwKliNKIEAgOMHb1UVzqZ/wcc8RJ3Zfd911FXWaXFQqfF30Z1Q/9oUY/55kfmE+7vwDwcktqt25Lu3M1TFyzyGYI46Q2uXsm8pHoo47m7Exl0w+4tszkyiG0I9Yj/DHc9SJ/cH7mDazsa2zBfYmKgxhn/vUT48jMstFXlWVlZtzmOjinsl+iiJi9QMPPGCfd8EIMp+hi7aKWjLA+RTzdc/pdKKYY4U4hQ8itqbb2Zj7GBGL+wNRMZ0/OPsHozmjvjxhF543fnpiVfrLJIoxN4Rfoi75fHfRhYhyN998c8ovFBAgEUJ53qrgflTL6jwREAEREAEREAERSA6BxItibiFIVIkTGsIWEy6VgUVksBA/6WuPPvqo/dacF3SOqKKY2/mShbpbCLhvzFlssJBgEY6YhEjmvp33zRxcSKRyAfohqopv1lmgcCDEsXi77LLL7L/d4UcZ8I29XxQ9uBB1XGAYrO3iRAAWnMyNdlyaTTB6wXGgjoq/AEi1SHF8mAd9+nVZ3AKNlC+igOibKBoWxi59J90tkk4UI+oiKo8ofhJcRLm+iTQLRgakWni6dEOEwWB6lItIciydPwZTjVIt5MIWue5cFmeuBg8sEQJZLCO0pUsJCltwcj1iM2l/pKS5BXo2Ph82v1S2dj6MuESaqTtSpT77RbNdSlmqmmdOBHPCoHu24PMuGs2lkhG5hWCSjR/DyN07QR/0U4SDPh58DqVbuHMu8wg+Y4LXZDPudPdfqmdkPkQxfIiIR6Ia8WUEPoS+dM+1bGybru6gszuiEfcw0XxEP+XjWRVmOxftTIRu8MuHdPX5UkVmpXs2uog3xHU/MjmKKOYiw+CRSRTzd22OIlKlqimX6TXIfQlDaiLPSFczrSr9pbu3fFGbL2j4fEIMQ1AnWtePkvbHzhdLvFukS4HNNFf9XgREQAREQAREQAREID4CiRfFXMFf6sK4XbfcQoF6QX69IffCyyI5XTSMwx1VFON8J24wDiKtgotnJ7KxGAk7/LplmRY2LHxJ72RhwO5WvKST5olIQHRIukVfUBRzXEgF8+tA+UIDtWmI0iLKiRouRIOx8CZqzT9c20TXuFpQqRYpbhEWrLHjt+XqYJE+hih23nnnRYoKylRTzKX1uL7CeETxk+AiKt3iMtXvUok4Qdu71KIwf8xGFPN3jSOFi2hDuJKa5CLa0vlepvEibhJ5Q30n2nPRX1F8PpuNLcJEMYRpUkw5EPlYrLrUQ3cPEn2EEIsv+4ezj+/bROHQnhO7EfmIQnVCZTZ+TF9hYkImocsXGbI5180vzE+rev/lSxQL8w+EBgQToiB5xqV7rjGWqLb1ay4GnweI+7NmzbLRTvgJqZQ886rKijmG2S6YKokQS9odn2HpUiez2VTERcFxD/NZyTPa3fNJEMUQBHnOMyd3hO0C6dLbEfn4jPfTEk+EKObSrB0/Po/xGSLVg+ncmaIh43u9U88iIAIiIAIiIAIiIAJRCCRaFHP1OqidEiy2nUoscwsSFgTBgr+pYGQjirm6K0Rr8VLMt8OkdfgRU7THIp2+3Q5cfr+IWanqv6QzFAxYtBOBRhTUoEGDrCiXjSiW6aXdX2Qwv3QCVaq20oliLDhT1YxizkTXkTrEwjAOUSyKn+RDFGMTBOp+EXmQ6nA12PIhitG+2ySBmkL4LQdCEEXt/cL+qcbibElEpR99SFQdKZkImS6t04lQUX0+G1HMidC+4BUcb1gUX6paSFybLpIPsRsBEaGCwuYu+tNdE8WPXepfqv6zEbqyOTeTKBZl3Onuv3yJYgi0RPy4g3Hh9/iTH7kY9lzLJA6F1SYL8wV/XjzzEMWqyiqdKMbv/LR/WLBxCs8/P6Iz6OOZ5u3ORxAjPZ4oY+5xhGu/6HsUUazQ6ZOkhSNE8pnmDmquBeuIEcnHfUiasKtf6XOJIoqFpWtGiRRL5TPZRGZHefHSOSIgAiIgAiIgAiIgAskhkGhRzKVJulTCVNiIBnEpgYWMFKNvapshhtEfO8shUvmpgdks+oNzcUXrWSy54s/+OY4F35iTusYRFpWSbaSYv1MZhdzTRYq5VBE/HSadKJZqJ8ZM4kam26MYI8XSFZp2882XKObzI5oKgYlIQF9UDWOcTWocbWTj89mc6yIxERKDu0O6sada4KaLJkq1kx3PFmqQIYywqyP/RlTIVLstFb90AkY2Qlc254axSCeCZHP/5UsUi5o+l2ukWNC26Z6P7ssWUhr9SLF8PKvS2c49w4mY4g+po6RShm2+whyiimKuNiTRwKTxkQLpH0kutO+P09X+4/4nqjlVja5CFdrPxDrs+ZXpS6dMn2f6vQiIgAiIgAiIgAiIQLwEEi2KuYLmwagVh4zUQhb6rtB9uppiLAoohstugUSEpFvQh738btu2zQpRRP289tprdjHjFs+0h2hGNAA/c6meUc3rCov7xZ9TLWpIMbr77rttWmNUUSyOmmJObMA+wSi/bBblUcWHbCLnsvGTsGikVDvGpVp4up3jLr300oqi3mE+kQ9RjMLQpB5xzxCJ5w5SVIlMYSe8VGmx7rxsRbFsfD4bUczVuoM/kZlEWEbxm2zqTrn2nNjNc4FnBNEp8OPIxo+TJIplM+5sRbhsfCRbwSAdw2xsm01NMZ6piKH5eFalY+nXB0OAC9tB2fdzJ+AhqAXTQN15RBKz4zFfEPFZmKpmoNvdmE1fgvXunABN1Jqrdzdnzhxbuy5Y39BFTLtSAPztPrvY7MWv/8f43CYBwXZSPQMRxNj1mMhThD1/p03//Kr0l6nQPuOlrqfbjMP1G+XzRTXFor7t6DwREAEREAEREAERSBaBxIpivCCzUHG7srkd2Hx8rnA2OxtSQ4w6MmG7T7744ot2lyx/F6uwwt9hi3c3JhYRLKT8xTPjci/cbmt7BAgOV0CfBcnVV19dKa3FzYd5snMli45U35AHd4lMl6oVXIj6u08OHjzYFu2PsvskaY+klTFXjky7T7rdLoMCC4sbfzdOxk7dJqIaiJjItFAJ3jJVjRRLt/tk0E9SjQ3hEyElyu6TLLTZYY4FMKm2TmxhThQax64wJrIjF1GMWmFEDroi1NTEIoUqODYXpULh6GBNHJ9vNoJHtj6fjShG20S4zZgxw0ZxIeT56af4NOmhRGwS2eVq5bkdCrmGha0TBlPtPunmTcTQQw89ZGv3IZoHN4ZwTDL5cZJEMeYWddy5imLB+z3VR1s+RbFsbOvvPhnciZh7nMhJ/wuIfLDy74ewTUOcSM65UYRyX1hKtfukeyYTXczzJdMmGszbr5cVtjMzdqOGFimPfipmcOdgxue+ZOBzgnuHVG2OqLsuc66/QYBvr1Q+VZX+Mn3WkN7Jpgsu4s6lilPLjmeRv1GC/zmHT2n3yWS93Go0IiACIiACIiACIhCVQGJFsaDglapIeCrhzBXoJWqHAuPUraEt6pLxTbj/TboTEBCv+F3v3r0N4lu6xbuLXvPTNh1sFhhEmpCOiEjRuXNn2x4LDCJ4unbtasU7vyaTbyhe2HkhR0BhcY6AwYEIx4IQsQ1BgxTHKN9c+ylL8Hj44YcN4ggv9kTeIMogPFDXxV/M0Dbf2MOtVatWNiKOMbD7YKoduFz9J1cniKLZ8ME+1IZhoQFjt7sc7SD+sdiCCWxOZE0xmEb1k1SLKCewIKbAB7GGBeCuXbusAMrP/JQ/hC/EWg4WW/weJiy0qNPFYgrbZiOKuagTohexJX5OdCLCDnZmbLQNX2rzsJglWsTfkS7VQyJbUSwbn89WFKPtlStXmmeffdYO1UW/IX4jBmBDF/nmFuKcxzXU4EMQ4x4kqpLITu6BYAFtznfPEexHFChplP4R1Y+PHDmSmEL7bl5Vvf9S2Szsfk/lT/kUxbKxrb+TILW1eObxecCGBqmeeVFtnOlZ5SKpEMMRxujTRSY7oYiITc5zEc6ZPqydkBYUIRnL1KlT7ZcsbHqSqo4lvs/ceW4jJvFFE88q0hL5zHPPIep6+aKav2EHzxFq+9EfnwkI8f7nBeOnbiICNWI0u7vyrHHP+UwiF4IYEVrco3xGdOzYMSUSv7RArv1lEsXcZgWIhzzXeVan233SbdrA8yi4G3Emu+r3IiACIiACIiACIiACySCQSFGMl2S3GENc8KNrgthc1I6fskihXsQrFmSIB7yoE/XUvXv3SoIUL7vUdSEdg2/Y+SYeISrd4h2xgYUIbQUXz4yNl2SEChblFLDm/6TKsBjnW3cXdRVmfhYjvPCziyWLGK5HbEKYYuHDXDiyFcXcNQh2CCSkV7FQQjShALufase5rlg7wiFiQo0aNeziiqimYMF47AXv1atX22g9drFE/AlrB8a33HJLReHtTAuVIKuqRoq59qL4SdjYuJZoN3yM+VNInA0WiF7iCNbBQtQkugz/QbjCpvgQQpYTSbMRxegDEWf27NlW9EIYQzBlEQwf7IwPEYGI7Rgfu9Glu5doM1tRLBufz1YUc3bau3evIRIDQYN7lnuI2nrcTzB0UXLu/FT3ID6Ln7tdM4M+hf+y22swbcqdl+p+CPpx0iLF8nH/pbJZuvs9yDXfolhU2/q24FmD/yDqcCB0IMjzxYN/RLFxlGcVnyeIPAhfCESIQu6AHaI1whQ7niIwZTrY+AEhDSGLL1XcF0SObbrr+ezx0y6Dzzw+94i05LMseB8h8vIcYVMb93mByMdmL3yR4h/YhecN5zM3xohgzecy4mC6nW+drfjiKt3hf8mTa39R7MdnGJ+RiHzus48vHSjeH/QZeBLhzfMFkdPf3CCTXfV7ERABERABERABERCBZBBIpCiWDDQahQiIgAiIQDESyFQ0Pa45IRj5AleUcbgviRCHowppUdrVOVUnQOQcaaaIlZRx0CECIiACIiACIiACIlB8BCSKFZ/NNGIREAEREIE0BJIoirl0YCKQiOokgirqQYQTEcpEHBP1rCN+AkQWEvVHqmjYDrnxj1IjEAEREAEREAEREAERyERAolgmQvq9CIiACIhAURFIkiiGeEKaP+m/iFukOlO/K6y2ZCrQCGqk+LIzItFiwRT2ojJOiQyWFMv58+eb0aNH29RWHSIgAiIgAiIgAiIgAsVJQKJYcdpNoxYBERABEQghkCRRjEgiNlBhYxNqLVLPjI01sj3cBh+kU1K/Kko9smz70PnRCGBLNrG48sorTd++fdPWTIvWos4SAREQAS97lPoAACAASURBVBEQAREQARGIi4BEsbjIq18REAEREAERyIIABe+JGGOXVDab0BEPgVdeecVuaMJGKZk2z4lnhOpVBERABERABERABEQgKgGJYlFJ6TwREAEREAEREAEREAEREAEREAEREAEREIGSISBRrGRMqYmIgAiIgAiIgAiIgAiIgAiIgAiIgAiIgAhEJSBRLCopnScCIiACIiACIiACIiACIiACIiACIiACIlAyBCSKlYwpNREREAEREAEREAEREAEREAEREAEREAEREIGoBCSKRSWl80RABERABERABERABERABERABERABERABEqGgESxkjGlJiICIiACIiACIiACIiACIiACIiACIiACIhCVgESxqKR0ngiIgAiIgAiIgAiIgAiIgAiIgAiIgAiIQMkQkChWMqbURERABERABERABERABERABERABERABERABKISkCgWlZTOEwEREAEREAEREAEREAEREAEREAEREAERKBkCEsVKxpSaiAiIgAiIgAiIgAiIgAiIgAiIgAiIgAiIQFQCEsWiktJ5IiACIiACIiACIiACIiACIiACIiACIiACJUNAoljJmFITEQEREAEREAEREAEREAEREAEREAEREAERiEpAolhUUjpPBERABERABERABERABERABERABERABESgZAhIFCsZU2oiIiACIiACIiACIiACIiACIiACIiACIiACUQlIFItKSueJgAiIgAiIgAiIgAiIgAiIgAiIgAiIgAiUDAGJYiVjSk1EBERABERABERABERABERABERABERABEQgKgGJYlFJ6TwREAEREAEREAEREAEREAEREAEREAEREIGSISBRrGRMqYmIgAiIgAiIgAiIgAiIgAiIgAiIgAiIgAhEJSBRLCopnScCIiACIiACIiACIiACIiACIiACIiACIlAyBCSKlYwpNREREAEREAEREAEREAEREAEREAEREAEREIGoBCSKRSWl80RABERABERABERABERABERABERABERABEqGgESxkjGlJiICIiACIiACIiACIiACIiACIiACIiACIhCVgESxqKR0ngiIgAiIgAiIgAiIgAiIgAiIgAiIgAiIQMkQkChWMqbUREQgHgIPPPCAufPOO+PpXL2WNYHdu3eb5s2blzUDTT4eAvK9eLirV2Pke/KCuAjI9+Iir36Lzfe++f5IJKPVPOmUSOfppMITkChWeMbqQQRKmsAPfvAD89prr5X0HDW5ZBL44x//aLp165bMwWlUJU1AvlfS5k305OR7iTZPSQ9OvlfS5k305IrJ95Zte9p89e0XkXieVvN00+vsgZHOPREnffXVV6ZGjRrm5JNPPq67dL87EWMrdB8SxQpNWO2LQIkTkChW4gZO8PSK6SUpwRg1tBwIyPdygKZL8kJAvpcXjGokBwLyvRyg6ZK8ECgW3ztmjplnN82NPOdqppq5tsOwtOcfOHDATJ482Xz++eeVzrvtttvMhRdemPLar7/+2kybNs307Nkz9Bx34R/+8Af7z169epmHH37YdO7c2Vx22WWGn+/du9eMHj3afPPNN5V+F3mCRXSiRLEiMpaGKgJJJCBRLIlWKY8xFctLUnlYo7xmKd8rL3snabbyvSRZo7zGIt8rL3snabbF4nuFEsWmTp1qbr31VnPWWWdFMksuotg111xTqW1fFIvUaZGfJFGsyA2o4YtA3AQkisVtgfLtv1heksrXQqU7c/le6do26TOT7yXdQqU7Pvle6do26TMrFt870aIYKY1PPPGE2bBhg6lZs6bp16+fjQy79957KyLL+vfvb/r27WtWrVplXnjhBRv1dcEFF1iR7dRTT7URYRyIYo888oiNFHvzzTfN+vXr7c/btGlj7rjjDvPkk0/a39H+rl27zOzZs82nn35q2xo6dKhti2g22vjggw/MaaedZoYMGWJ/XwyHRLFisJLGKAIJJiBRLMHGKfGhFctLUomboSynJ98rS7MnYtLyvUSYoSwHId8rS7MnYtLF4nsnWhRbsmSJFaIQpRCi5s2bZ8aPH2/q1KlTKX1y+/btZv78+WbMmDEVvyNF8pJLLkkpiiF8BSPFnGDWqlUrm0rZp08f06FDB9tnrVq1zM0332zmzJlj6tevb8W5t99+2yxbtswKaown6YdEsaRbSOPLikCpFwEkHJaDh09SDoliSbFE+Y2jWF6Sys8ypT9j+V7p2zipM5TvJdUypT8u+V7p2zipMywW3yuUKBasKdalSxdb68tf97JGnDVrliEy7Mwzz6wkin377bfmu+++s9FcHM8//7ypXr26jQ5LFSmWThTjutWrV5tx48bZgvw7duywEWgIbosXLzZffvmluemmm0zdunWT6k4pxyVRLIAFlXXKlCnGiQ/+r9MVtMvV6jgijumOxo0bW6W1ffv2uTZpx/7oo49aRz/jjDNsGCM3Dv/O9aDIX5R85qjn5TqO4HUnsgigU8j9oob8zIWX+mNzoab5Fq/mzp1rH2iDBg3KCaH/4IvSQJScdIliUUjqnEIQKJaXpELMXW3GS0C+Fy//cu5dvlfO1o937vK9ePmXc+/F4nuFEsXC1uAUwid9cufOnebo0aM2aGLixInHiWJHjhwxRJW99tprBoGMA/EsF1GMPn3tgrbq1atnJk2aZE455RT7u3Xr1lnRTemTJXLXnogCc34fODPOivqKQ5OLm8tRrqJYLqyyuSaVKOauP9FiYDbj9s+VKJYrOV2XRALF8pKURHYaU9UIyPeqxk9X505Avpc7O11ZNQLyvarx09W5EygW3zuRotj3339vg2CaNGlia4YdPny4IoAlGCkGv7Vr19ogmdNPP90GzHBdLqIY/b7xxhuGYKGTTjoppVGPHTtmtm3bZp5++mmbPlkMUWOKFEtzf6YSxQgJRJHduHGjqV27trnhhhtM165drUKL4fnZpk2brGJKNA9F7d577z3TtGlTG2bYoEGDSj0G+9i3b591cBwNoeWpp56yhfMIeSRHGNEsVZE88olnzpxpC9+1a9fOFtG78cYbj4sUS1UYj7m8+uqr1mlRmN2YuXGcs/uiDzcaY2ROa9assX2RO3z22Wfbm9FF2bnIOor/UZwPdt27dzfXX3+9+fDDDyvNjb44J9jmVVddZXmlKg5IDnO6IoDpbPXss89aG6Fk83BgrOzowU0cVogwW1GMhwaqPCInNiTfm2KDRCP6dkWpR1WP4jvBEFfytimGiP2J2Bo8eLC1mWP+xRdf2HnBl/mGiWJRCzUGdybBNooUy/1DXldWjUCxvCRVbZa6OokE5HtJtEp5jEm+Vx52TuIs5XtJtEp5jKlYfO9EimJEfFHbq1OnTubSSy+1+sOCBQtsGiPr6WnTppnLL7/cXHTRRXZtu3XrVrseRDxDMzj//PPTimJLly61ugLtVatWraIIf/PmzW3bAwYMsH1Tr+z999+3fU2fPt3WKWNtyM8XLVokUawUbtGgYIXI8fjjj9upEQ5I+CAF5fg3QgR5vMOGDbPiEDm1KLIIYaTSPfbYYzakkHP9IxgptnLlSuu0Y8eONR999JFtk3TKjh07WodLVSQPZ8e5W7RoYcUpnJBxjho1qpIohuCTqjAewhPOzS4UtEGfOHm3bt0qhhoUxTgfgY/5IPJwE95+++2mRo0aldIsEQuZ+/Dhw03Dhg3NjBkzDHnQrh83N8I6w9o8ePBg2uKA2IGbnMMJV9zo6WzFTYugCTtERtcGcwkrRJitKPbSSy9ZQZSHye7du20hQsQ35urbFUZRfScoisEGH+MBRxuIYqjxzA+2CGJw4GfMN0wUi1qoMdV9LVGsFJ52xTmHYnlJKk66GnU6AvI9+UdcBOR7cZFXv/I9+UBcBIrF906kKIYtEK1Y/xEcQdH7/fv327RIgjBefvllG4SBeIVgxXqQoAmCW/hDPbARI0aE1hTbs2ePLSnVqFEjK2xxvdt9csuWLXbt/8knnxhKP40cOdK0bNnSjgdthJ9r98m47pYC9BsUxXA4xAYcCAWWg+gwDpyE8xGiiLZ66623DAKXi77i/0T0OPHGDTdYU4x6UYgcCGsINH6bYUXyECUQm+gbxw1Ln8RRUxXGY0yIeNwgiElEgfEzRCx3pIoUI2oI0cX/HXXL/LxnVGai35wYSLglN2TPnj0rzc0fc7DNZs2apS0OmEoUY2eMXGyFuBlWiDAbUYzoOfrv1auXfUghSPLQQoSDkW/XoJ3T+U5YMUS/9hc2RHjDl1D2HXNsmi5SDEGTB2S6Qo1hotivZ91TgDswepM/+8Wk6Cfn8cyzW7Y3v71niunQpji2G87j1BPRVLG8JCUClgaRVwLyvbziVGNZEJDvZQFLp+aVgHwvrzjVWBYEisX3CiGKZYFJp1aBgNIn08ALimKIF6ROTpgwoaJovTsnKPJkI4o5UQfhhMiihQsXWmGM1DdfPAkrknfuuedWGleYKEbkWlhhPKLSCK1EWSYiDeEPQaWqoliqQvREzqFir1ixokJETCeKkfOcrjhgKlEM4SkXWzHnsL6yEcUQCoM7hcCSeWOvQotiy5cvt3xJIeVwu5SEiWJRCzVKFDueAMLYksmrq/AY1qW5EiiWl6Rc56frkktAvpdc25T6yOR7pW7h5M5Pvpdc25T6yIrJ99bvfsV8+sWeSCZpXKeZ6dzsskjn6qTCEpAoloUoRqSYH5HFpfmIFPNFHT/iJxhRFFYkL2qkGGmVYYXxEE+IZDp06JAVbvwdFplnrpFiiHBETZG65x/B6Kh0ohghmOmKA4ZFiuViK6LYwvrKRhRjPqSqEk1Hjbd0c893pFidOnWssEooK4KiL+6mEsWyKdQoUSz1A2PTwk8L+6RW6ykJFNNLkkxYWgTke6Vlz2KajXyvmKxVWmOV75WWPYtpNvK9YrJWcY5VolgWolimmmK5pk/6kWLs1EDBeSLFEJP8NsOK5PXp06diF4l0NcVIC0xVGI/r2TaVCCkK1//4xz+2Rdn9I6ooxnWkT95yyy2mdevWtr7Z3LlzbU0x0iJJISXijZRIf27pRDFEo7DigGFFADPVFAuzFRsZhPWVjSgGO3hSS4y0VtIyqTFG+iRpsIWMFCMFkjppbMxASiQ13fg7LH0ym0KNJ1IU271jj3n4d3PMayvXm3YdWpvRPxlqOl92fqUIRjeefKdPnnZqHfPPP/8P073LVabmyTXNZ59/YqbO/715aOG9KZ8YEsXi+QDUS1I83NWrMfI9eUFcBOR7cZFXv/I9+UBcBOR7cZEvn34limUhinFquh0NcxXF/JRGosOuu+66ih0t/TbZITCsSF7U3SfDCuMxN6LIEISo/+WnTvK7qKIYtbyIUnrllVdsUXnEqddff91G1Pk7IVIgPqooRgG/sHmnKwKYi61IYQ3rK1tRDPGPWm0IbRxXXHGFGThwoN15s5CiGMzplwKL7Kx53nnnmU8//dTWtyOlkiO4i2TUQo0IqMGDSMV81xT7+qsj5oF/mGF6DLjMdL3iQrNj604z498eM3f95XhzZvNGx40h36LYz8f+b3Nrv9FWCHt6+ZPm//zZ/ab5mS3NT/9pgnlry+vH9S9RLJ4PTb0kxcNdvUoUkw/ER0DPvfjYl3vP8r1y94D45i/fi499ufQsUaxcLJ1hnkQLzZ49226hiqiiQwSiEiiEKPb5ZwfNaytfN1f2v8ycWruW+ebrb8ys3z9u+g/pY1q2bV5wUexXP/qNObNBU/Mn/zDO9vWno/7CDOo91Pxq8k/NK2+ulCgW1TkKfJ5ekgoMWM2HEpDvyTniIiDfi4u8+pXvyQfiIiDfi4t8+fQrUax8bB06U9ITSavs1KmTGTx4sE310yECUQkUQhQL9r1n18dm7gMLzR1/PsrUqXtawUWxYAf3/2q2Fclu++Ug88VXhyWKRXWOAp+nl6QCA1bzEsXkA4kjoOde4kxSNgOS75WNqRM3Ufle4kxScgOSKFZyJtWECkWAumcctWrVKlQXWbV79OhRQ0rtqaeeamvCxXUUWhQjlXLaPz9iLr/6B+biKzunnGa+0yf9Tn425i/N8GvHmclz/tnMfPqBlP0rfTIe79NLUjzc1avSJ+UD8RHQcy8+9uXes3yv3D0gvvnL9+JjXy49SxSLwdJEZj3xxBNmwoQJhhpihTgoyk9dr7vuusuwG2EhjuCuiVXpg3pd7JQYrHXlt+nvzBncHbMqfYdd+9Zbb5mVK1faWlwIYWwYgAA1aNCgvHeXaldIv5NU9qQ2GUX0x4wZY84888y8j4kGozAvpCjG5hbzpy82p9Q6xQwccU1oFGOhRLER195u/mTkL8xLa581v/r9z0IZSxQriPtlbFQvSRkR6YQCEZDvFQisms1IQL6XEZFOKBAB+V6BwKrZjATkexkR6YQqEpAoVkWAuVxeaFHM7Sa4c+dOu+tjoWqElZsolouto16TThQ7UfZMNdY4RTE2PVi++GXz6d7PzODbr0+b1lsIUaxXt2vMX9/1T2bthtXmL343Ka0pJYpF9fT8nqeXpPzyVGvRCcj3orPSmfklIN/LL0+1Fp2AfC86K52ZXwLyvfzyVGvHE5AoFoNXpBPFwnZMZJhEC73wwgvmm2++MRdccIG59dZbbeRS8Ni9e7fd7bFNmzaGXR7dbpL0++yzz5p69eqZdevW2Z0J2SHyrLPOMggQtM/vTz75ZLtj4f79+22UFP9fsmSJWb16talZs6YZOnSo7T8oim3YsME8+eSTdofO7t27m+uvv96m9UUZtx8pxr/r169v3nzzTcOumkQi9e3b19x33332/xz9+/e3UWXsmsgGAeyuyJgYG0xog743b95s509bwTZd/TQ3bn93THaMdLuCwmvSpElm7dq1tm/6Rah65plnbDRejRo1zFVXXWV69+5tf/7oo4+apk2bmjVr1lhb9evXz/6eHT1T9UX76USxMHuyIyjzHD16tN0d9KmnnrL2+e677ywfbEmEGzuK0gcRZS1btrS2Zhzz5s2zturYsaOtJVe3bl1DdNzy5cvtOfgHfQeZB/2tEJFi9L/imdXmndffNbf/2UhT69RT0t6p+RbFnCC246Pttth+qjpi/oAkisXwIDVKYYuHunqFgF7Q5QdxEZDvxUVe/cr35ANxEZDvxUW+fPqVKBaDrcNEMVLFHn/8cTsihJy9e/eaOXPm2H8jTCE4jRw50ooXM2fOtGJGjx49jpsBAgsiyZVXXmlT/saOHWtFEfqdPn26ueGGG8xFF11kBTb6QFThd7Q/YsQIm8bIv/ft22dFsZdfftm89957VlRBJEFMQUw7cuSIFXNGjRplPvnkE5vKR2Raw4YNzYwZM0yXLl1Mq1atIo07KIoh5o0bN84cPnzYzJo1y4o2zZo1sxsC9OzZ05A+iVjz8MMPmz59+pgOHTrYcSEC3XzzzVYsQhxiPPyM/6dqE5Yw4RrEQfjzMxgF0yd94Yp/b9myxY4RDowRIRBhjjE2aNDA2g2uCxYsMLfffru1U1hf6USxMHsGRTHGwDzwC6IE3f9h8+KLL5pNmzaZiRMnWlsh3A0bNsza57nnnrO2xg82btxoFi1aZH0GAS2uSLGDnx8y/+ee35s/rlpfyb9v+9NhZuSPbznO5/Mtiv3dT35nbu035rh+nnhhlvmr3//0uJ9LFIvhQSphIh7o6tUS0Au6HCEuAvK9uMirX/mefCAuAsXme/sP7ouEqn7dBpHO00mFJyBRrPCMj+shTBRD5EE0QZgi0oiDiC8OonEQwq677joreoTtEEnhdUQZIqvatWtnRaOuXbuabt26HRfZ5Ys+RHMhsiDkcLjfIYQhzPXq1csKT0TwILYgqlEPzYliRJEhrLjr33jjDRuNxDiijDsoinXu3NkKX74o0759+0qiGO3TL8IUouGOHTus0MeYEfVcG8yH9lO1SWopohbRZURyuXEjEIWJYgiRDz30UIUYR/tEkTEehCZ4EU2GyAbTqVOn2qi+Fi1ahPYVJoqls2dQFHO2QAQM+hi+hV8wPoSvQ4cOVdiKKDsXcfbRRx/ZqDrmzxGXKJbtbZlvUSzb/iWKZUssP+cX20tSfmatVpJAQL6XBCuU5xjke+Vp9yTMWr6XBCuU5xiKyfeuufNis2vvB5EM1brZ2ea5+9dEOlcnFZaARLHC8k3ZepgolurnCB1EcxGNtW3bNpuyR7QWYk6q9EnOQUijiD8F9lesWGGjvIjsojC7L5z4og8ikl/o3v2OPqZMmVKRQucmRHreueeeW9Ee169fXzmqh/TN8ePH234zjTsXUYy5uBRHNy6X6giDqKIY6YJwIpWQgwi3dKLYJZdcUiF0IXz5IiLXwSJMFAvrK0wUS2dPouj89Ml0ohjiFtFhjIvNA3xb+8Id/5Yolv1DQaJY9szycUUxvSTlY75qIzkE5HvJsUW5jUS+V24WT8585XvJsUW5jaRYfO/osaPm/Jujb35WvVp1s3HBx2nNyVrXD2ZgbTh//nyb/cO6lzVeMFijUP7hB5lE7QNNwV9bRr3uRJ8nUexEEzfmuCgeNwSieUg7RABr1KiR/bGLFCOdzx1ENrF7ZfPmzW20kn8gyLz66quVfnbaaaeZH/3oR7a+VZgoFhYpxlhIi0RMIfLMP/yaYohKtO+PM4g23bhzEcWI6uIPgl8wci5404ZFiiEcLly40KalIhQ5ETJTpBgReD6TKJFipMeG9RUmiqWzp6ud5mqKZRMp5ttKkWJVfwhIFKs6w1xaKJaXpFzmpmuSTUC+l2z7lPLo5HulbN1kz02+l2z7lPLoisX3CiGKkYnEOp1AE2pHs95bunSpXf+SxeWv45x+UChfkChWKLJl2m4uNcVITaSoO7WeSI+j9hU1tnxRjJpZDz74oE2xdDtOUvgd9ZibhsitMFGMtLmwmmIvvfSSjU5DIEN84v+kT9K2a4/rqV9GDS+ip1CEEcEoQp9p3LhBFFGM4v+kAF5++eW2/88++8z+f8CAAaZTp05m+/bt5v3337dMKL4fJVKMtEtSLnnQMFYEQP5GaOIhtGzZMht1B/OoNcVcRFYwfZJItLC+UolimexJRFu6SLFgTTFqoFEj7uOPP05bU8xX8xHPfOapbtlCFNrP9tEQZ/rk2S3bmyWTV2c7ZJ2fBwLF8pKUh6mqiYQRkO8lzCBlNBz5XhkZO2FTle8lzCBlNJxi8b1CiGKIXqwt0QDYBI0yPazBCY4hc4ua0QSnUL+aUkDpNoJLlcmEG4VtxEcZHzQH1sTUmqZ9NpajxBG/I0iH3wU3dAtu3nf06NGK0jxJdVtFisVgGUQxUhIJd3SHS/tDpMHBqPtUu3ZtG3lFTTCcCSenhhYRR6l2n+QalGOED39XSh4kRI9x43DTIG4h8vjpk6ecckrF7pMIX9TvYnzcYPS9ePFiw46MHFdccYUZOHBgpXRMrn/99ddtZJu/iyM3b6ZxRxXFuAEp+s8uiwhhiF8IPRSyp3h848aNbcQXN23USDHEQ+ZGu4wV4Y2HDwwR9bATf9999912N0mOKLtPhqVPhvWFXVzbzicy2ZPUVnwlLFIMUYy6bxTdz2b3yWCIa5B58JYpZ1EMQey390wxHdpcEMOTRF0Wy0uSLFV6BOR7pWfTYpmRfK9YLFV645TvlZ5Ni2VGxeJ7hRDFWI9Tn/vqq6+2m9kRwMFmeqy7qUOOAOXqeqfbCC4saAMfCNuIj83XCOoYOnSo7YPz0ABYPxNMQyAJWsXbb79tx0EgCYE0ZEYh4rEOZSM8iWLFcqdpnFZxxtkJu2TXRhwYR8bxdRQfgbBoxELMBFHMCaaFaF9tikAYgWJ5SZIFS4+AfK/0bFosM5LvFYulSm+c8r3Ss2mxzKhYfK8Qohg2QoBq0KCBzRIjSOOWW26x4tiNN95oo7wIHCErLJeN4Gg/VSZZqhJKLuikdevWdjM/xDI2B0S4IxjDRa75ZXpUU6xY7jKN0xJABUYNdsXyUYDZSdKPOBOq4iEgUax4bKWR5k6gWF6Scp+hrkwqAfleUi1T+uOS75W+jZM6Q/leUi1T+uMqFt8rlChG7WrSJMn8qV+/vo0UI42ybdu2NjDh5ptvthlPU6dOtRvxZbMRXJgoRjsIXX57ThQjcCaY9UY71Dkj4yi4eZ8K7Zf+PaoZikDZE1CkWNm7QGwAiuUlKTZA6rhgBOR7BUOrhjMQkO/JReIiIN+Li7z6LRbfK5QotmvXLls+iIN0RUQvhDIEserVq1sxir/TbQRH+mS/fv0MUV4HDhyoENDCRLF0kWKtWrU6bnNA56XslqlIMd2zIiACZUdAoljZmTwxEy6Wl6TEANNA8kZAvpc3lGooSwLyvSyB6fS8EZDv5Q2lGsqSQLH4XqFEscOHD5v777/fUHv8hz/8oa07vmfPHpsuefbZZ5thw4bZIvhhNcXYoI66ZC1atDB9+/Y1b7zxhq0DTu3wMFGM+tpsrvf555+nrClG1FidOnXMoEGDbPokdc2p901t7vnz55sxY8aopliWfq7TRUAEipiARLEiNl6RD71YXpKKHLOGn4KAfE9uERcB+V5c5NWvfE8+EBeBYvG9Qolix44ds6mMiGGUN+JAiJo2bZrp3Lmz6dGjh/0ZNcJT7T7JJnqU1kEYO3TokDnnnHPs9dQkSyeK0W/Y7pMHDx604tc777xjatasaaPQ3Di0+2Rcd4r6FQERiESAnUvZTZNacXyjkI9Dolg+KKqNXAgUy0tSLnPTNckmIN9Ltn1KeXTyvVK2brLnJt9Ltn1KeXTF4nuFEsVK2bZJmVu1Y0iAOo4jsGXLFrNgwQLzySefWFW2V69epnfv3galNZeDcMa9e/ea0aNHR76ca8jLdUfjxo1tIb327dtHboMTT9SuD06x7tmzp90FgyPVz9zgfYWZPOjzzjvPDB482NStWzd0fkEmtWrVMldddVXOtkk3vuAg6JvjmmuuqfQrwkfdBgX8glBS8r27du2aN+EpK4On11emcAAAIABJREFUOXnjxo3mhRdeqAi9zUe7EsXyQVFt5EKgWF6Scpmbrkk2Aflesu1TyqOT75WydZM9N/lesu1TyqMrJt+757d3mVWvvxTJHL269TO/+enkSOfqpMISkCiWgi/i1YwZM8z1119vOnbsaPbt22coTte9e3fTrVu3nCySqyjmhLSjR4/aYnqrV682EydONKeddlrkcSRRFCO8kxDOM8880wwYMMAwPwTA/fv3W+EwTHwMcvzss8+sbRBmrrjiishM3In5EsXcLhtozBRDZExsl5utgJn1BBJwgUSxBBihTIdQTC9JZWqikp22fK9kTZv4icn3Em+ikh2gfK9kTZv4icn3Em+ioh+gRLEUJiRK7MUXX7TF54hE4tiwYYMhsgnhhX8/+eST5osvvrC7PyDisEUqEUNsk8q2oxSlQywg8oktU10kUZs2bQyF67Zt25ayDX84QQHIiXPsMMFWqOnGQeTV5s2bK/KOV65caYWm9957z7Rs2dLuUsGYv/rqK/PEE0/Ytvx84J07d9pdLvjZd999Z8aPH29FOaKM2FHiggsusFu0koaXTmAKE51gN336dBtRxS4YHAhca9assZFffrvpmPA7n9OOHTvM3LlzbZE/5knhQQQr0gaXLFliRUUO7Eje83333WdtxdG/f38bBRbGNV2kmL/1LG3hC/zs3HPPPY4jtp83b5758ssvrejqouMQ1NhJhMKHQcYIbbNnz7bzgv3QoUMtI/dzIhqJJBw5cqSdN3NiDOSPI6CSf851/J95sKMIPpzKX/ETrke0pP127dpZ30e8dBGAvk0kihX950DRTkAvSUVruqIfuHyv6E1YtBOQ7xWt6Yp+4PK9ojdh0U5Avle0piuagUsUS2EqCtA98MADVvAaOHBgpagshBvEHNIY+T3F50j3Q9xBhEA8GDdunGGXCAriIXi0bdu2knCTro0wAYhIKoStrVu3mrFjx9p+0o0DIWv48OFW1CNSDAGE69hClX8juiDmPffccxW7SiCYINYggCHYMH7miXDz/vvvV+wkQXoghf0uu+wyc8kll+QkiiEAUZyPdhln8+bNI6UaBoVCIssQby6++GIr+kydOtVcffXVhl02EMDYXQMREjFw2bJldm4IgcwNkQeRkrm4lM90tokqiiEk4Qs33XSTTb31OSI2EkWGWIct4I/YiS3gDxMEq4YNG1o74VtEKLLFLjt6dOjQwdoIu+Kb+ABz5w/+gaCL/znBi6KHb7/9tp07HOjLF8VS+St+zfgbNGhgGTFmIicR1sJEsV/PuqdoHnqlNtDrOgwvtSlFno9ekiKj0ol5JiDfyzNQNReZgHwvMiqdmGcC8r08A1VzkQnI9yKj0ok5EpAoFgIOUevZZ5+1ogoRVezOQCoc4pRfqJzfE1mEqIGQwA4QCAfBCClfzAkWO/fbCIpifk0xIoMQPNh6NV0b/jhoL5g+6cQvRBK2dq1Ro4b9mzEj4BAxxeHEEwQY0h0R2lwEF+MiGs2vr5VtTTHmQGQUUXm0jzBF7TbGEnYEa4px7uWXX26uvfZaawfaI8KPnyPssVUtv6P9RYsWWQGOSCrGzhEcczquUWuKIYQhzBGJhkDmc4QboqvbOYTIL+yF/6xbt86KlQisHI45gh4CH7ZnXkTDEbHHXB577DHTrFkz258fXYcoxvwR5vwabcFIsVT+iiiG2Eb7TZs2TVsXjnESKSZRLMcncB4ukyiWW0p7HtCriTImoBf0MjZ+zFOX78VsgDLuXr5XxsaPeeryvZgNUAbdSxTLYGREknfffdemwBGZc/7555vly5ebFStWWNGBo0uXLlmLYmFtBEUxV1OMyCrEkYULF1pxBKEuyjhSiWIHDhyoEGIQhUifJBoIwQ8BjJplQVEMIZD0Q1IoEWs4XLqhG3O2opi7jrkhDsH49NNPt4JR1JpiYbyCghdRZIiPCFSkBpI+iT2Zix8phr3DuEaNFPPH5ItQsHVplU5MxBZEt5GKSqRXMA3T2cEXR/kZ9p80aZK1GdFmCJ/8zKVPYguuQWhDAAxLn0wlipGai09MmDDBpulmqrsmUSzeTwqJYhLF4vXA8uxdL+jlafckzFq+lwQrlOcY5HvlafckzFq+lwQrlPYYJIqlsK9fP8z92kV6kcqGMIX4gIDhR4BFjRTbvn17aBtRRR5SGKOMI5UoRqSRS5Mkeop59O3b16Z8OoEmKIrxMCIKi4gmhKuguMP5RDkhMBG5RfqiE6ZokzphCFPuSFU/DAHJF2NS3XrpNixA9OIP9dIQ1fxIMepiuYNILdIBGRM/90WxdLbJhyiGUOVHg/mRYowdASoYKUZtOH9eqbi4jRg4j0g5asFxIDhSw4w6ZUQGIgj66ZOKFEvuA/7Y0WNmzfJ1ZuGMZ0zz1k3NnX8x1tSs9V929Y9cRLFP9u81v/z3PzUvv7HMNGnU3Pz9T/7NXNGlV3JhhIxML0lFZ7KSGbB8r2RMWXQTke8VnclKZsDyvZIxZdFNRL5XdCYrugFLFEthsk2bNtnaTqSPUQ/M1QejIDypi6SuUZuKtEPS1/g7U/rk0qVLbSrdmDFjbAH8sDb84fgCkBM3SIsjUgxxI8o4aC9VTTF+Tr0w0iU7depkLr30UsO8FyxYYMfI4af9rVq1ytYzY57woI4XUXN++qS7hrpWtEGBdyKViKpDkCGNj3pepPlRaH/KlCk23RRxioM0Sti4SDWX1hnGJGg66ouF1RSDP78nIotoMNIq6ZeUWF/Ig0EY13yIYgh/UWuKIVgS5UVaKWOkvhe2QrijFhvsEPdIkcQvYc2fESNGWPtQ740oLs6nraiiGHZVTbF4n+Xc78sXv2zeWrvRjLp7iGlwZv3QmnvZimK0/c8P/3/mpJNqmEnD7zGbd2wwf//A/zK/+3+nmmaNW8Y78Sx710tSlsB0et4IyPfyhlINZUlAvpclMJ2eNwLyvbyhVENZEpDvZQlMp2dNQKJYCmQsGjdu3GgWL15sd0REnEFcIN2Of/Pzl19+2UZMnXfeeTb1D8GBovthNcX27NljRaBGjRpZUQvhJVUbLsLHCUx+2hypbNddd53p2rWrTZuLMg4nipESWK1aNVvM3d99EqEOYQyRjSLuCEekRTI3XxRDzGJ+RNGdeeaZ9g/1rRBg/IN0RGqxvfLKK7YGGQX0EaJatGhhSAWlL67h/7BFhCOSiflQeJ5zKfDOeQg9vXv3rtR+ukgxTgzbfZLxIyhiVw6XPklEGXYgdRPRiZpmYVwR9ziCQmCqqDk36GD6JL4Fw2x3n0RohFVwl0na4uekYfq7T2JXdj3l/HS7T4b5q7/7JHbBrvgePhI8lD6Z9XM34wUH9x8y0/91jhk9aYhp2KRB2vOzFcUOfXnQ3PPbu8z/M/qXpmPbTubrI1+Zn//LnWbM9T8sumgxvSRldCWdUCAC8r0CgVWzGQnI9zIi0gkFIiDfKxBYNZuRgHwvIyKdUEUCEsWqCFCXi0ApEkAcRTBEHPVr2bErpkSxwlt864b3zFOznjPVqhmz6vk1pue1l5vxfzbSnNGg7nGdZyuKffb5J+Yn/zDO/PVd/2Q6tO1k2/ub+/7cXHP5QNOj69WFn1wee9BLUh5hqqmsCMj3ssKlk/NIQL6XR5hqKisC8r2scOnkPBKQ7+URpppKSUCimBxDBESgEgEXKUnK5b59+2yxfVJt/Zpw/gWKFMu/A21ct9k8+JuZ5k//9k7T+pyW5qVFK81HH+w1oyfdaqqf9F87p7pDopgK7effA9ViJgJ6Qc9ESL8vFAH5XqHIqt1MBOR7mQjp94UiIN8rFFm16whIFJMvFD0BUiNT1R/LZmL5aMPvj4L5HOw4WeqHRLH8WxhRbP2rG8zIH99iG9/9wR4z698fN3f91e2mbr3TJYr9NwG9JOXf99RiNALyvWicdFb+Ccj38s9ULUYjIN+Lxkln5Z+AfC//TNViZQISxeQRiSHg797pD4qfr1+/3v6IOmauvtspp5xid3J8+OGHbS23yy67LHQu6WqR+W106dLFFsKnbthZZ50VmQ2bGaxcudLWlkMImzt3rt1QYNCgQZHbSHfiwYMH7eYPbETA0bFjRzNkyBBTu3btnNoPjjenRv77IoliVaGX+tpN67eYFUtWm/E/H2lOrnmyFcVm3zvP/OiX40yduqdVuijbSDHVFMu/vdRi+RHQC3r52TwpM5bvJcUS5TcO+V752TwpM5bvJcUSpTsOiWKla9uim1k6UaxJkyZWqGLXSorUU5ifHS6pexXlyFSg37VBhFc+RLEoY4p6DmNC+GODBFfkHwYUv2c30KgM/P4kikWlH895hw9+Ye7/++mm3+CrzAU/6GCWLlpl9uzMT/qk233yyLdHzD3j/ka7T8ZjYvVa5AT0gl7kBizi4cv3ith4RT50+V6RG7CIhy/fK2LjFcnQJYoViaGSPkzSD5944gm7syI7aPbr18/06NHD7Ny50+5GWa9ePbNu3TpbuP22226zUVj+jpYIPuyOyW6TF154YaXpBnd3JGrqoYceMjfeeKNp27atcWJap06dzKpVq+zOnkR/UQOL3SwRkFykWZs2bayQxE6aRHS9//77ZuzYsTbKi2iz9u3b250vqaOFcPT999+ba6+9tmIu/o6cTlhil8yXXnrJjpl5Tpo0yaxdu9b+HxEL8eqZZ56xO3KS5nnVVVfZefJzBLimTZuaNWvW2DHDjd/Dwh2bNm2yc5owYUJFZBg7eVLza+jQoXascGd3zS+//NJ0797dXH/99ebDDz9Myf7dd981bldTN946deqYJUuWmNWrV1v70S782D2TnTn5GbuJukg430CKFCvM3bl7xx4z7Z8fMa+vftv0HtjdjPvp8LwU2me0nx341Pz1vX9mlq55zjRp1Nz8/U/+reh2nmQeekkqjO+p1cwE5HuZGemMwhCQ7xWGq1rNTEC+l5mRzigMAfleYbiq1f8hIFFM3pAXAggqn3/+uRVTEFIQosaPH29FmunTp5sbbrjBXHTRRVbcQdBBmELU4fdcQ0F3zhs4cGBGUYwBI4Q1b97c9OnTp0IUq1+/vhWGRo4caerWrWtmzpxp0wwR5/xIMSKvpk2bZoW5AQMG2JRMJ6whivG7Bg0a2PRERL05c+bYNonISiWKIRRt2bKlUvok5zlRjH/z+3HjxpkjR45Y0Q3hCtHJ7wtuCxYsMLfffrvxd3lcunSp2b17t2WW6mCMjz32mBk+fLi9bsaMGYY00BYtWoSy37hxY6XxIuqxyyTRd/SF/RAv3XgptA9LX6xzY5EolpdbKOdGsk2fzLmjBF6ol6QEGqVMhiTfKxNDJ3Ca8r0EGqVMhiTfKxNDJ3Ca8r0EGqXEhiRRrMQMGtd0/EL1iE4IP/3797fDSSUkjRo1ygo5RFK1a9fOnhclfdLNz48ec9c1btzYCmHXXXedFXD8tMKgKBZMkfRFMf93pJrNnj3bNGvWzI4zW1EMQY6oNsS7Dh062OETRUZk17Bhw6zg5uqXHThwwEydOtVGt/n1zDKlfiKaISoi4nG88cYbtv2ePXtGGm/16tWteNarVy87RuaM/RAxiULz55zKvySKxXXX/Ve/EsW0+2S8HlievesFvTztnoRZy/eSYIXyHIN8rzztnoRZy/eSYIXSHoNEsdK27wmbHdFfpE8StUS9L1ITJ06cGCqKIfwgvPgCULaiWDBSjPTJbdu22VRFop3OP/982z4F73MVxZyox9/nnntuJJGJubtIsUsuueQ4oculXRL5RWRbJlEsU6SYvxGBMzhpooiSK1asMAiQjMmvI+ZHthENNnnyZBvp5x9cH5yzRLETdktF7kiimESxyM6iE/NGQC/oeUOphrIkIN/LEphOzxsB+V7eUKqhLAnI97IEptOzJiBRLGtkuiBIgLpbRFdRDL9v377m8OHDFUKQE5WCwkxVIsXCaor5tcgQehDpnHCWqyjmoqaoeUakGLW4SDFMJzL5ohiRYhTJ9yPiso0UC6spRq0vRD/aox4ZKar+QTpmlMg2rgmO0bUTbEOiWPLuf4liEsWS55WlPyK9oJe+jZM6Q/leUi1T+uOS75W+jZM6Q/leUi1TOuOSKFY6toxtJhSMR1QhUuvSSy81iDjUxkI8ChPFqMNFHStXhyxqTbFUu0+6CDOEIYrZUzgfYYpi+qQ9krpItNWuXbvsmBDM0qVPBmuKzZ0710Zb1a5d26ZCUgONel1EeTFu5kKE2rJly2wxfF8UQwxLV1PMH0dY+qTbfbJVq1a2ED+ReP7ukwhXjJGaYqRdvvnmm3aOzD1MFAuOl5pwRNcxT9JOsQ3pk9hW6ZOx3VqROpYoJlEskqPopLwS0At6XnGqsSwIyPeygKVT80pAvpdXnGosCwLyvSxg6dScCEgUywmbLgoSQHAiHRKRi7pU+/fvt+l77DYZJswQhYVwRf2rTLtPut0jEZxISaTtU045xQ7DiWKkS5I6yQ6KRK+53SdJn9yzZ4+ZMmWKadSoUcXuky5t0W/D7T7JNZs3b660+yTnIXyxWQC7SJ533nl2B02ENsQj2keMuvvuu+1ukhxRdp/MlD5JO0THzZ8/37zzzjuGGmDUTKOGGEIdHF9//XXz9NNPG0RDhDFSM7kmjH1wvLBcvHixee211+y4r7jiCrvpATtYRhHF3HW6M0TgRBLQS9KJpK2+fALyPflDXATke3GRV7/yPflAXATke3GRL59+JYqVj601UxEoCAEK7UsUKwhaNZqBgF6S5CJxEZDvxUVe/cr35ANxEZDvxUVe/cr35AOFJiBRrNCE1b4IlDgBiWIlbuAET08vSQk2TokPTb5X4gZO8PTkewk2TokPTb5X4gZO8PTkewk2TokMTaJYiRhS0xCBuAhIFIuLvPrVS5J8IC4C8r24yKtf+Z58IC4C8r24yKtf+Z58oNAEJIoVmrDaF4ESJyBRrMQNnODp6SUpwcYp8aHJ90rcwAmennwvwcYp8aHJ90rcwAmennwvwcYpkaFJFDtBhqQgO8XZTz755BPUo7oRgRNDQKLYieGsXo4noJckeUVcBOR7cZFXv/I9+UBcBOR7cZFXv/I9+UChCUgUCyHMjnvPP/98xW/POOMMc9NNN9kdDatVq5aVXb755hvz8MMPm86dO5vLLrus0rVff/21efTRR+0uhewaGNdx4MABM3XqVHPrrbdGHgdjnzZtmunZs6e58MIL0w7d7RCZ6Tx2b1yyZIkt3M4OkjAZPny4adiwYd7R5DJnBrFlyxazcOFC88knnxh2qbz66qtNjx497K6Q+TiCXD/44IOMO0Dmo99c25Aolis5XVdVAnpJqipBXZ8rAfleruR0XVUJyPeqSlDX50pAvpcrOV1XVQLyvaoS1PWZCEgUSyOK7d2714wePdocO3bMvPPOO2bx4sVm7NixpkmTJpm4Rv69RLH/QYUI9uSTTxqEsVtuucXUqlXLvPjii2bz5s1m4sSJVoDK55GLKLZz504rYt5www2mY8eOVhibMWOGFca6deuWl+FJFMsLRjVSBgT0klQGRk7oFOV7CTVMGQxLvlcGRk7oFOV7CTVMGQxLvlcGRo55ihLFIohinBIUKjZs2GAFnC+//NJ0797dXH/99eakk04yu3btMrNnz7ZiSePGjc3IkSNNy5YtjR8p9fnnn5uZM2fac9u1a2eIJLvxxhttVJS7/tNPP7VRaUOHDrViENfXr1/fvPnmm4bric4ZPHiw7fPdd981jz/+uDl48KBtAyGvXr16hpTNJ554wjBW/j9mzBg7llRHOoHIb6dmzZqmX79+NjLs3nvvtWPh6N+/v+nbt69ZtWqVeeGFF+ycGD+RZ5nG78azZ88eKzghPDZq1Mj++IsvvjCPPfaYbb9FixZ2LvPmzbPcEaVgULduXfPWW29ZNsydg0g/RM0hQ4bYNps2bWrWrFljx8X4zz77bBsZh105iEZ7+eWXzVVXXWXndvjwYRsFN2jQINO2bdsKZNj8lFNOsaKYO2gXuzEWx2rjxo2mdu3a9ryuXbsaxDTGNGrUKCv2Md6VK1eaO+64w0aeLV++3Iqvp59+utm9e3clrueee6559tlnrQ3XrVtnz7ntttusrb/99lvzzDPPmFdeecWm5zL+3r17W7/wfc73306dOoXaKRufcfNXpFjMT/Ey7l4vSWVs/JinLt+L2QBl3L18r4yNH/PU5XsxG6CMu5fvlbHxT9DUJYpFEMWCkWIIKwg1Lq2PSKEuXbrYSKHp06ebiy++2P5B9EDwGDdunJk7d65Nn+zQoYMVxBB4EGe2b99uBS3EEsQd0iz79Oljz0P8QUC5+eabrcCB6EVbCDazZs2qEITok9ROhB4iqxCXGNuCBQusUIIw8/bbb1shZMKECea00047btbpRDHSGRG/EOhI5WNc48ePN3Xq1KmUPslc5s+fb8U39zvSRS+55JLQ8fuCE4IX4hBCEfMOHvSNwDVs2DDTqlUr89xzz5l9+/ZZIQwRKkwUQ9xq0KCBFchoAy633367ZeOnjCJaffzxx1bIfO+992z6LOe5CDXsTltXXnllynRRIt2wJQd9IcrNmTPH/huRKp0otmjRIisGIlqmihTDxtjxoosusqKji2JcunRphY8RYYdfINLii2GiGOIq4h7zxOfwRwTGK664wv48qs9IFDtBT2l1E0pAL0lyjrgIyPfiIq9+5XvygbgIyPfiIq9+5XvygUITkCiWRhTza4oRpYMo1L59e4MQgRiD2MHxxhtv2AgmxBpErWbNmtl0Oj/dzwkUiDmIaIhgREP56ZOHDh0yq1evtsIXBfl37NhhBRBEJsQKRDWimHzRBCGG/okcQnjh/4gj3333nR0LYyZKimsQTIi4SlW7LFOkmNskwG/nzDPPrCSKEbVEv27e8KPOFvXSwgQav8aYHz2VShSjPRg57kTT0S6i2EcffZQ2UszVbPPnSZ04XxQjQgtRD5YrVqywYx84cGCFh2SqoYZwiHg1YsQIy5zj6aeftn9ju3SimC/oZUqfdJzwIaISnYhKP2vXrrW+yBwQ5FL5DBGMCGHXXXedFcPwGw5E12x8xhfFfj3rnkI/qwra/s9+Mamg7Rei8bNbtje/vWeK6dDmgkI0XxRt6iWpKMxUkoOU75WkWYtiUvK9ojBTSQ5SvleSZi2KScn3isJMRT1IiWJpRDEXjUN0EWIJkTxE2SDErF+/vtKVbdq0sRFOpJ8RwYRwgZAWTJ9EiCGlkYgt/u2LYqRB+kIcHdDGpEmTrLiSSuBgjG6c/oAY85QpUyrSA93vEEtSFbtPJ4rRPmMmBfDo0aM2iosaX0FRzC+Sj0DGgQgXVRTLFCkGd+q50R6HP2b+nS59MoooxpgRi4j64+F77bXXVhIQM0WKwdy3LWN0aZxsRpBvUYzUVIROf3MEX1gME1JJn9y2bZtNu0QIPP/8820bpPxm4zMSxeJ/9iOMLZm8Ov6BxDQCvSTFBF7d2s+IfNWRFE4RyIaAfC8bWjo3nwTke/mkqbayISDfy4aWzs2FgESxCKIY0VcIMs2bN7eCDMIVAolfVyrYDOIROygSxUUKHml1iFrpIsWIPvOjvvw2wyKtOIcHRTBSDIEKgcdFpGVyjjBRjLmTsogYRc0wUjdddFVQFGMcRCoRuUXdK1/EihIpFlZTjIgnUk03bdpUiXswUgx2RNWxO2iwplgUUQxGjJ+0V8RIV//LZxdWUwxBjOhARCqfuR8pht8wvlQ1xXKNFCONl7lRm86N348Uo64bKZdhUW74CUIevk3tMz+KMZPPSBSLSqiw521a+GlhO0hw63pJSrBxSnxo8r0SN3CCpyffS7BxSnxo8r0SN3CCpyffS7BxSmRoEsUiiGKcsnXrVrv7JLW0PvvsM1sjjLpdpCIiaCAunHPOOTZ9ztX3oig6f3xRjKgcJxYFa4pR64uaVQMGDDBE81Cj6/3337fpcaTJpYoUQ8zw+0TQoR4WEWqMkdpeFItHFCHtk7ZIzaROmp/eGSaKET1FSh3jufTSS60wRU0uxB1SBBnv5ZdfboUXapbBCVEM8QxRjvlGjRTzd58k7ZNx+rtPEskUVlMMTq5WGPNizNTLcoX2U4liCF8IfOx02bp1a+sJ2Pb+++831EJzEWm+i7jdJ9kYgbpv1CBzu0/CIKymGCLhQw89ZNNZqSeHuIYI6grt+6KYi0hzXBHcwqLMYO7q1gVriiHIkRKJn5KKyzjhQfsU5ifyEYGOMZPy26tXL+ubqXyGVFI2WcAmwYNC+0lLn8S/X3npNTP3gYXmg20fmt4Du5txPx1uzmhQN+Udn7T0yXNanWd+/ZN/NZ3bX2yqVz/JbP9wq/nHab8yK/74h+PGL1EsP7u+lshnuqZxggjoBf0EgVY3xxGQ78kp4iIg34uLvPqV78kHCk1AolhEUQxxCFEDIYRUuNdff92mNLI7or/jI1E6iDOITLnsPonAwfXpdq8MRv2E7T6JIELa5zvvvGMFDUS4Hj16WKEpmHLJeCdPnlyx6yFYXJokgggRUNTMYv779++3aZFEIbFj41NPPWWFPEQcBBYYEEXGH0QUamxFiRSjT4QdxEei7Ii2g63b0AChI2z3SQQ15sp17PpI7TeuTyeKEbW3cOFCKxARacd8XDorqZMIjqkO30b0RYQYXOHErphEXgV3n6SdZcuW2Rpx1Gc777zzbKot4iLt+aIY5/pciQILE8WoBxa2+ySiG+IgEXhwhB87UyJUcg316+Dm7xKaymcQvfB9/D5V6m0SRbEdW3eZOffNM+N/Pso0btrQvPjUCvPJR5+ZEXcNtpGEwSNpoti//PwBc0mn7uY3035ldn280/z9n/yb+WTfXjP+f98iUcwjoJekQr8iqP0wAvI9+UZcBOR7cZFXv/I9+UBcBOR7cZEvn34lipWPrStmipiH4JUqEqoMcVSaMgIjghTRbqmiosqRD0IfUWZsOpBqk4aOLE8DAAAgAElEQVQkimIH9x8yB/YdNK3atbAm27hus3npqZXmzr8Ya2rWqpl4UWziLX9ixzhl3v9v/37ob+eZxg2amBt+cqVEMYli5fgYStyc9YKeOJOUzYDke2Vj6sRNVL6XOJOUzYDke2Vj6tgmKlEsNvTxdEwkFNFRRI01aNAgnkEktFei2UjDJGoslfiT0GEXfFikXlKvjRp6bqdKv9MkimL++L795lszf/pic0bDM8yAIX1S8kpapJg/yL6XXWd+9aPfmD9ueMX8/F/ulCgmUazg97w6yExAL+iZGemMwhCQ7xWGq1rNTEC+l5mRzigMAfleYbiq1f8hIFFM3pA1AdL+SAFUJFVldKRrwoaaZqRSlsuRZFFs9n3zzMx/n2tuGNnfjPvZCHPa6bWLRhS7vHNP85uf3muaNGxm3t2x0fzNffeYde+8KlFMoli5PFoSPU+9oCfaPCU9OPleSZs30ZOT7yXaPCU9OPleSZs3EZOTKJYIM8Q3iLfeeuu4elaMhhpW7JboH23atLE1sNjxkKL/FKOPetAPmwBQWJ7UTf8gQmv9+vUVP6LQO1FJ7IaYqv5T1D45z9UIc4X2o1wbtulApms//PBDywZG1FOr6kF9tSVLltg6adT+8uurBYvvV7Uv//psmSVZFGNesFv29H+ajz7Ya0bdPcRUP+l4wTLJkWKXdrrS/OrOfzQHvjhgxvyvGySKSRTL5+2utnIkoBf0HMHpsioTkO9VGaEayJGAfC9HcLqsygTke1VGqAYyEJAoVuYukk4UCxbjrwqqTKJYkyZNbI0zisHv2rXL7jLJrpAUzK/Kka3AQ1+5imJVGWfwWn8nTjggJAZ34vSL7+ez72yZJVEU+3j3p+bIV0cqaort2r7bPPL7J8yPfzXe1K13+nG4kiaK/ey2vzKHvjhQUVPs737yO9Pz4r7mF7+727zy5spK49fuk9p9Mp/3v9qKRkAv6NE46az8E5Dv5Z+pWoxGQL4XjZPOyj8B+V7+marFygQkihWxRyAgrVq1yu5o+M0331TsIkh0FaJS06ZNzZo1a+zvqCF21VVX2dlyzbPPPmvTH9kFkbQ/Csv7B4JLmCjmdpJEsGJXSgQbanGNHTvWpg3Onj270u6ZmzZtqog6q1evnpk0aZI544wzKrqjPSeKuR+6n/Hz5cuXW7GMGmiMkx0on3zySbvTY/fu3c31119va10hpgX7btSokR0j/SHMITaxs+QVV1xhGbHDJGIcu4uyUyPRWPBBGOKgvhi7NRKxxW6N7OI5dOhQy5poLXbe5GffffedufXWW+3Ok4yR/tw4gzuUMrf69evbCD129ERUGjx4cKV6XewYyfhgyhw4aIdINHb+xGbYEJ7r1q0zp59+ekUttLCdPhmTP16i9pgDO4ay66TbRRV7hvlPqsi9JIpiWze8Zx6f8pQtrN+gcX2z9OlV5oOtu8yYPxlqapxcI/Gi2L1/Ocuc366z+fV//MJ8+vkn5teTfmuOfHPEDP3zfseNXaKYRLEi/hgr2qHrBb1oTVf0A5fvFb0Ji3YC8r2iNV3RD1y+V/QmTPwEJIol3kThA9y+fbuZP3++Tdcj5XDatGk2pfHCCy+0/0ZEGjJkiBU+FixYYG6//Xazb98+W2gfsQWRZN68eVUSxegHMWXAgAFWuJo+fbq5+OKL7R/SJbds2WLGjRtnEMbSpU/6ohjiFsLOTTfdZMWqRYsW2fG2bNnS7Ny50wpDw4cPNw0bNrS7Inbp0sV069YtZd8jRoyw5zgWXD9nzhwzcuRIc/jw4Yox8W+EIAQt6qVNnTrVilzM7aWXXjLvvfee5bx7927LDLGM9EYEt5tvvtl07NjRCkuMmzYQyWDB72gD4alu3bo2LZRzOBcu9EsbiGJt27atMDaCGmJgqnRTTsKmtE97F110kRVGnYjJ/EhvxQ8Q97BRz549rb398eILtAHns88+20aiIcbhM/w8lf/APHgkURQ7dvSYefnFtTY6bO+Hn5jeA7ubcT8dbs5oUDflDZW0SLEu5/3A/HLC35lO7bua6tWqm+0fbjX/OO1XZsUf/yBRzCOgl6Qi/gAr8qHL94rcgEU8fPleERuvyIcu3ytyAxbx8OV7RWy8Ihm6RLEiMVSqYSIYIb5Q2J2DGmBEavXo0cMKPK6Olp8OiDhF5BhiCkfUmmJED02cONEKPH6kmN+Pi7Zq1qyZufrqqyvG5fqJWlOsdu3a9nrmgThERJWLZFu6dKkV9hBuONgVkXOGDRtmI72CfQdTARHuiCbjPIS0mTNnWkGKemDvvPOO7QehyoliRNshEPXq1ct06NDBCn8ISwhRiEx+CiOcnSiGSIlohm2IrnLjpP2wSC5ELHekSzd1opjft38+UXRhoph/DWPiDwIfkXZE0TFmxgujVP6TalfOJIpi2d7WSRPFshm/IsUUKZaNv+jc/BDQC3p+OKqV7AnI97JnpivyQ0C+lx+OaiV7AvK97JnpiuwISBTLjleizvYLsSNIcZBal04UQ5jyo7JyqSkWJorR//79+81zzz1nxTZS+4jIIsIrak2xIODg+IJF+TmfDQCIqGLnx2DfpB76wh3nIwxxIPogIBERRXQaQhfClC8iInxNnjzZpjn6B5zPPffctKIYkV4rVqywaZ4cRLRFFcWiRIpVVRQLS5ENComZaqxJFIv3sSBRTKJYvB5Ynr3rBb087Z6EWcv3kmCF8hyDfK887Z6EWcv3kmCF0h6DRLEiti8PiLVr11qhhZpSrg5XviLFotQUCwpODic1r9g1kUgk0jY3b94cOX3SN0lQFCMazo90S2U+v29EOVIXXdSTi/RCqOvTp4/Ztm2bTc8kUoqIKYQ8XwRiF0ki0Li+Xbt2lboL7gDpR4q5NFX6R4T0BagokWJhNcVIjaQ+nBP3Ro0aZWu6BSPFqHmGyBdMnwwKafiQIsWMUaRYcT4I9ZJUnHYrhVHL90rBisU5B/lecdqtFEYt3ysFKxbnHOR7xWm3Yhq1RLFislZgrBSE37p1a0XKH6mAFIVPJ4qRIufqkOWjppgvin322WeValRRAJ4/iGLUFlu2bJmZMGGCFXH8I1Whfff7oChGHbW5c+fammKk8pFaScTcOeeck7JvRCm4+DXFuB4xieuJLnvwwQdtMXvOJXWQel+kT7LrY+vWrW2RfWqJcQ3iGTXGEJyIzgtLn/zoo49sna/x48fbGmXUQePvqJFi/u6TFPZnU4R0u0/6ohhjYg4w2rFjh62pRrppMN0zaC+iCKmdRn8wUvpk8h8OZ7dsb5ZMXp38gRZohHpJKhBYNZuRgHwvIyKdUCAC8r0CgVWzGQnI9zIi0gkFIiDfKxBYNVtBQKJYETsDgg5RUKTaEdHEH8QTiruH1RRr1apVXnefDEaKMRaK+hM11bhx44r0yUOHDpkpU6ZYAevuu++2RefdkY0oRqTX66+/bp5++mm7G6PbMZEIr1R9u90nqe1FtJrbfRLhEAHM1RhD5EJQ5OBnbEbwyiuv2CgqBLfFixfbyDcOdq4cOHCgrUOWrqYY17z88ss2io9dPj/99FOb5onNUtX88muK0Q+sXL9EvzFXt8FAMErNF8VI1yS6jWgzrmE+vXv3Pk4Uo4933303dPdJiWLJfjggiP32nimmQ5sLkj3QAo5OL0kFhKum0xKQ78lB4iIg34uLvPqV78kH4iIg34uLfPn0K1GsfGytmaYggHCEAEaUmC/UCVZ0AtQUc4Jh9Kt0pghUnYBekqrOUC3kRkC+lxs3XVV1AvK9qjNUC7kRkO/lxk1XVZ2AfK/qDNVCegISxeQhZUuAKC8K4ZNaSBF8HbkRkCiWGzddVXUCekmqOkO1kBsB+V5u3HRV1QnI96rOUC3kRkC+lxs3XVV1AvK9qjNUCxLF5AMiIAIFJCBRrIBw1XRaAnpJkoPERUC+Fxd59Svfkw/ERUC+Fxd59Svfkw8UmoAixQpNWO2LQIkTkChW4gZO8PT0kpRg45T40OR7JW7gBE9Pvpdg45T40OR7JW7gBE9Pvpdg45TI0CSKlYghNQ0RiIuARLG4yKtfvSTJB+IiIN+Li7z6le/JB+IiIN+Li7z6le/JBwpNQKJYoQmrfREocQISxUrcwAmenl6SEmycEh+afK/EDZzg6cn3EmycEh+afK/EDZzg6cn3EmycEhmaRLESMaSmIQJxEZAoFhd59auXJPlAXATke3GRV7/yPflAXATke3GRV7/yPflAoQlIFCs0YbUvAiVOQKJYiRs4wdPTS1KCjVPiQ5PvlbiBEzw9+V6CjVPiQ5PvlbiBEzw9+V6CjVMiQ5MoViKG1DREIC4CEsXiIq9+9ZIkH4iLgHwvLvLqV74nH4iLgHwvLvLqV74nHyg0AYlihSas9kWgxAkgiv161j0lPsvkTu9nv5iU0+DObtne/PaeKaZDmwtyuj4JF+klKQlWKM8xyPfK0+5JmLV8LwlWKM8xyPfK0+5JmLV8LwlWKO0xSBQrbftqdiJQcAISxQqOOG0HuYpiNIowtmTy6ngnUIXe9ZJUBXi6tEoE5HtVwqeLq0BAvlcFeLq0SgTke1XCp4urQEC+VwV4ujQSAYlikTDppGIg8NVXX5kaNWqYk08+uRiGG2mMX3/9tT2vVq1akc6P4ySJYnFQ/58+qyKK0cqmhZ/GO4Eq9K6XpCrA06VVIiDfqxI+XVwFAvK9KsDTpVUiIN+rEj5dXAUC8r0qwNOlkQhIFIuESSclgcAHH3xgnnjiCTNhwgRzxhlnmO+//97+/9ixY2bQoEHm0UcfNZ07dzaXXXZZpeEiLPG7a665xpx11lmxTIWx/+EPfzCjRo06TuA6ePCgmT9/vtm8ebMdW8eOHc2QIUNM7dq1zdy5c82pp55q5/fWW2+ZlStXmjvuuCOSSHbgwAEzdepUc+utt1aaN+PggEfYwbWPPPKIGT16tD3F/RvuwUOiWGFc6tjRY2bN8nVm4YxnTPPWTc2dfzHW1KxV87jOwkSxG3oNMYOvHmEubN/VPLd6kfnV73+WcqASxQpjP7Va2gT0gl7a9k3y7OR7SbZOaY9Nvlfa9k3y7OR7SbZOaYxNolhp2LEsZuGLYnXr1jUvvvii2bp1qxk3bpwVjsKOJItijO3hhx82LVu2rBCp5s2bZ7799lsrSJ100kkV05IoVhZubieJ0Lt88cvmrbUbzai7h5gGZ9Y31apVSwkglSh2U59h5qdj/tLs2vuBOafVuebFV58xf/X7n0oUKx8X0kwLTEAv6AUGrOZDCcj35BxxEZDvxUVe/cr35AOFJiBRrNCE1X7eCPii2Pbt260oNn78eNOgQQPbB9FMRIq1b9/ezJo1y0ZTvf/++2bEiBFmxYoVVnRq0aKFefLJJ83Ro0fNBRdcYNauXWtuu+02U716dTNz5kz7s0suucTs2bPHIE6NHTvW/o6ItI0bN9rorRtuuMF07drVihRffvll6O82bNhgHn/8cStwEf2FADZmzJhKUV6bNm0yL7zwgo1+o22OvXv3mkWLFpmhQ4fa8bnj+eeft/+sV6+eufHGG81zzz1nr+P/tAMPosicQBglUoyUU+bGWGvWrGn69etnevToYYheU6RY3lw364YO7j9kpv/rHDN60hDTsMl/+XfYkS598vLOPc1vfnqvWbnuRYliWVtBF4hAOAG9oMs74iIg34uLvPqV78kH4iIg34uLfPn0K1GsfGxd9DN1otjAgQOtaDRs2DDTunXrinn5oti0adNsyuCAAQNsmqVLn9y3b58VmhCnjhw5Yn9OSiPnPPDAA6ZNmzZWRFu/fr0VwegD0YiDlEYEqzlz5th/0z6iV6rfIXDNmDHD3HLLLbZNF9UWTH1cunSp2b17d0WaYtBIfqqjHynGecyxZ8+e5sILLzRPP/20Fe9g444ootiSJUvM559/bgU4+CIEIjRSl02iWHy3zNYN75mnZj1nCA5b9fwa0/Pay834PxtpzmhQ97hBSRTrFp+h1HPZEtALetmaPvaJy/diN0HZDkC+V7amj33i8r3YTVDyA5AoVvImLp0JItoQAXb66afbCC3ErFatWqUUxfwaYi598pxzzjFvvvmmvY7oMiK4iA7r3r27/TfRUghlCF7Lli0zTZo0sVFn06dPt0JZ06ZNbV8IUBxEVIX9jnTIN954w0ahkQIZVlMM0QuhzdXuiiqKEQVH9NvHH39srrvuOpuCyd9t27atJIpNnjzZil7Bo3///jZyzt+cAE7w5XfUDpMoFt+9s3HdZvPgb2aaP/3bO03rc1qalxatNB99sNeMnnSrqX5S9UoDkygmUSw+Ty3fnvWCXr62j3vm8r24LVC+/cv3ytf2cc9cvhe3BUq/f4lipW/jkpmhE8UQtYj4eu2116zo5NIF/UixoCiGaITgxe6Uw4cPNw0bNrRcXCTW4cOHTYcOHWwxe1IoX331VdO3b197jl/c312DkEWUVtjvENR8sStMFMs1UgxRzKV4Iuq5NFB/l8ookWKMkTns3LnTppRy/cSJEyWKxXzXIIqtf3WDGfnjW+xIdn+wx8z698fNXX91u6lb73SJYv9NQC9JMTtqGXcv3ytj48c8dflezAYo4+7le2Vs/JinLt+L2QBl0L1EsTIwcqlM0a8pVqdOHSvm8Dcpg9T3SieKEQFFvSxEoG3bttm0SCK4+DepjYhlpDpu2bLF1uf67rvvrHj2zTff2DRIhLhGjRpZlH6kWNjvokaKhdUUe+qpp+yukXwIcBDVFSy0T8onc6b+F4JecDfJTKJYnz59bPooAh4CIMKg261SkWLx3jWb1m8xK5asNuN/PtKcXPNkK4rNvnee+dEvx5k6dU+TKCZRLF4HVe/22dytm6IU5QonnoB878QzV4//RUC+J0+Ii4B8Ly7y5dOvRLHysXXRz9QXxRBtiBZ76KGH/i973wGuVXVm/dIuRekgHa8UaVINKAy9qYihV0GqJj84k5iEIZNMSX4zM0lMjDMRE+OlFwHp5YJU4RJB4adXadJ77/1/1s6cO+devu/e87V79t5nnefxid579t7vu9aCObOe9323avfDXK2sTDGncqxcuXLK5ML7TZo0UUbQxx9/rAwvzBk7d+6cfPLJJ6paDCYZjKdwc8OymimG2zHRWtm1a9csZ4o5t0+iDRSmHaq13LdPopLMMcXQ3om2TgzXdyrC8H8kYKDhZ4jH/WRnirVq1Uq1XT733HMKCxh08+bNUzjQFPP3j8v1qzfkz/8+QTp0ay11vlNTVi9cJ6ePsX0yMyv8SPJXp0E+ndoLMvv+5k7t+Yt/kE+n9oLMvr+5U3v+4h+E02mKBYFlS3LMbIohLcztcm6hXLJkSfrtk6FmiqGSCsYRbqREldmgQYPUbDHMFcO8McwIw2wxmFm4gbJBgwYKuaxumIz19knsj0qvuXPnyp49e9SwfNxUiblmGNbvHrR/7do1SUlJUW2gI0aMEBhvR44cUUYZKtkwHD8SUwx4HD9+XM0Rw9wxVJtdunRJmYyodONMMX//4Jw8clrG/W6qbFm/U1p1aiaDftiHg/YzUcKPJH81GuTTqb0gs+9v7tSev/gH+XRqL8js+5s7tecv/kE4naZYEFhmjlYigKqyxYsXq6quli1b+pbjd77zHXl3yijfzg/6wVkN2veCzd755728puU7/EjSkpZABEXtBYJmLZOk9rSkJRBBUXuBoFnLJKk9LWmxKiiaYlbRyWSCggBaIz/66CMpXbq0urnSuWzAj/xpivmB+v+eSVOMc538VWAwT+cHejB51yFrak8HFoIZA7UXTN51yJra04EFu2OgKWY3v8yOCCQcAZpiCYc4ywNoitEU81eBwTydH+jB5F2HrKk9HVgIZgzUXjB51yFrak8HFuyOgaaY3fwyOyKQcARoiiUc4oSZYlUqVpfUMev9TSCG0/mRFAN4XBoTAtReTPBxcQwIUHsxgMelMSFA7cUEHxfHgAC1FwN4XOoJAZpinmDiS0SACIRDgKaYv9qItlIMhtj7o1KkZnIdfxOI4XR+JMUAHpfGhAC1FxN8XBwDAtReDOBxaUwIUHsxwcfFMSBA7cUAHpd6QoCmmCeY+BIRIAJZmWKbNm0iQEQgxxHgR1KOQ84D/wcBao9S8AsBas8v5HkutUcN+IUAtecX8sE5l6ZYcLhmpkQgIQigUoymWEKg5abZIMCPJErELwSoPb+Q57nUHjXgFwLUnl/I81xqjxpINAI0xRKNMPcnApYjQFPMcoI1To8fSRqTY3lo1J7lBGucHrWnMTmWh0btWU6wxulRexqTY0loNMUsIZJpEAG/EKAp5hfyPJcfSdSAXwhQe34hz3OpPWrALwSoPb+Q57nUHjWQaARoiiUaYe5PBCxHgKaY5QRrnB4/kjQmx/LQqD3LCdY4PWpPY3IsD43as5xgjdOj9jQmx5LQaIpZQiTTIAJ+IUBTzC/keS4/kqgBvxCg9vxCnudSe9SAXwhQe34hz3OpPWog0QjQFEs0wtyfCFiOAE0xywnWOD1+JGlMjuWhUXuWE6xxetSexuRYHhq1ZznBGqdH7WlMjiWh0RSzhEimQQT8QoCmmF/I81x+JFEDfiFA7fmFPM+l9qgBvxCg9vxCnudSe9RAohGgKZZohLk/EbAcAZpilhOscXr8SNKYHMtDo/YsJ1jj9Kg9jcmxPDRqz3KCNU6P2tOYHEtCoylmCZFMgwj4hQBMsXenjIrp+HdGj4xqfZWK1eX9USlSM7lOVOu5yGwE+JFkNn8mR0/tmcye2bFTe2bzZ3L01J7J7JkdO7VnNn8mRE9TzASWGCMR0BgBP00xwAJjLHXMeo0RYmiJQoAfSYlClvtmhwC1lx1C/H2iEKD2EoUs980OAWovO4T4+0QhQO0lClnu6yBAU4xaIAJRIvDgwQO5c+eOFCxYUHLlypVhl9u3b6v/LlCgQJS7m7PMb1MMSO2df94cwBhp3BDgR1LcoORGESJA7UUIGF+PGwLUXtyg5EYRIkDtRQgYX48bAtRe3KDkRmEQoCkWAGns2LFD0tLSZOjQoekmTaifAYpHjx7Jli1bZNGiRXL9+nUpWrSovPLKK9KwYcPHjJ/M0N27d08mTJggJUqUkB49euQIsleuXJExY8bI5cuX1Xl58+aVWrVqqfMLFSqU0Bh2794ty5cvlzfffFOQ+9ixY6Vnz55SuXJlmTlzpjLLXnvttbjEcPXqVZk7d67s27dP7RdrjuH4jybYcKYYTMNjB09I2tINcuvGbRn8Tl9JKpAU8ohQ7ZPVKtWQ7u36S5smL0lSviT5+R9/IBu2p4VcT1MsGubMX8OPJPM5NDUDas9U5syPm9ozn0NTM6D2TGXO/LipPfM51D0DmmK6MxSH+CIxxfbv3y9z5syR119/XSpUqCDHjx+XGTNmKJPpmWeeyTKakydPKlMsf/78yigqUqRIHKLPeguYYm4zChVaiBdmXteuXRN+vnNA5jjieTBymjhxolSsWFHat2+vtgZHMOLAU548eSI+LidMMZhhh/cdkVJlS8qhPd/KWz99IyJT7JN/myGVyibLpasXpHzpSjL6gxE0xSJm2u4F/Eiym1+ds6P2dGbH7tioPbv51Tk7ak9nduyOjdqzm18dsqMppgMLCY4hElNs/fr1cuDAARkwYEB6ZRh+BoOrTp2sh5mvXbtWLly4IJcuXZIXX3xRateurTLD+WvWrFFVaKgia9GihapEQyXX3r17pVixYqqiat26dXLo0CEpW7asDBo0SGA0wfwZNmyYegfvrly5UlW8oQoLTygzyp1vvnz5JDU1VZBDUlKS9OrVS+WBWDZu3KjiuHv3rvoZqrzOnTsnCxYsUO/ev39fmU6zZ89WZhQqwNzn4fwVK1ZIy5YtZdKkSeK0TA4cOFDOnDmj4sO6qVOnSvHixWX79u2qog2VVd26dVNm1q5du+Szzz5TBheqv7Bu+PDhytRzHuSNijTg4FS/4b2FCxeqfPAu9kGcN2/elGbNmsmrr74qJ06ckKVLlyrsNm/eLIULFxbE9s0338iyZcvU9vjdyJEj5cknnwyJ09GjRzPg4a42dOLLrn1y9+Z9smpBWsSmmLP/r97+QFo0akdTLMF/T5i4PT+STGTNjpipPTt4NDELas9E1uyImdqzg0cTs6D2TGTNrJhpipnFV1TRRmKKnTp1SsaPHy+NGzdWZg+qvrw8TjVTq1at5Pz58wIzpV+/fspYw/kwcN544w1V7YTfTZkyRXr37i1VqlSRxYsXK4MKRlhycrKq9MK5MHbGjRunTLS6desqAyt37tzSqVOn9JCyqxRbtWqVMtpg8qGSDSYbjCGYR2hH7N+/v5QsWVIZSjD+nnvuORUbqsxgUmFm2LRp07I0xbAH3nNXrMEsc5tiaH9EfmhJxf4wxXAeKuvQnlqzZk1l+G3atElGjBiRwRRbvXq1ih0GXajn2LFjCrM+ffqoXGDQ1a9fX1X6Yf/OnTtLgwYNlLEGMw37oPXT3VIbDifk5cYj8+w0xENTzMufEL6TCAT4kZQIVLmnFwSoPS8o8Z1EIEDtJQJV7ukFAWrPC0p8JxEIUHuJQJV7uhGgKRYAPURiigEOVEvBqEIrZfny5aV79+5Srly5LJE6fPiwMr5QSQTjZ/r06cp8gkmD81El5Zg6MMVgGsFMwiD6zPG530f12dmzZ5VxhBZC/K+7jTPzTDGYNjD0UHmGf4cpBHMPphOqw2DwwCCC+YcKMRhGeFCphcow5O6ODWZfPEyxevXqKWMP+zlGH87dsGGDDB48WFDRBlxmzZqlKsLclWKIxzGzQpEA0+zixYvpc9y2bt2qKsdgJobDGdw6phiMxnA4IQ73HqHOpykWgL9ENE2RH0maEhOAsKi9AJCsaYrUnqbEBCAsai8AJGuaIrWnKTEWhUVTzCIyw6USqSnm7AOjCG13qCJCpVWlSpXCooUqLlQVYfYY1qHaDMP5YVDFYoqdPkAdgw4AACAASURBVH1aVXehJRDVZDDa3Dc6uivFUBmFVsRSpUqpyq7MhpkTfMeOHZXJVKZMmfQZXc7vMht2iTTFEIPb7ApnimVXKYb2zG3btmXgBhV3yBOmYijz0W2KgTf3ZQVunJ599lmaYgH4O8LUFPmRZCpz5sdN7ZnPoakZUHumMmd+3NSe+RyamgG1Zypz5sRNU8wcrqKOFFVDX3zxhapAcgwlVBOhSgmVXZif5Tyh5ofBdAllIDlrUBn25z//WVV0uZ/q1aurKijMxIq2Ugw3GOJ8tB+i2ssZNO+ck7l9EhVraIscMmSImjuG6jKsqVq1aobYUP0Ew8tLpRiqyzp06CBPP/10yJliXtonY6kUCzdTDLPPMAcNZqG76i2cwec2R92mGN4Ph1NmkzCUCFkpFvUfTS6MEQF+JMUIIJdHjQC1FzV0XBgjAtRejAByedQIUHtRQ8eFMSJA7cUIIJdniwBNsWwhMv8FDL7HvKvWrVtLo0aN5MaNG8poQhVQ27Zt0wfEwzDDsPuvv/5aVYY99dRTqpIJM6rwHtoOUVUEs8k9WwrzqZYsWZLhxknMwIKZhH0wfD9aUwzo4y9CGEAw9TDs3v1kNsVgouFctFiibRJD9hELjCsMtkfVG/KAIeaeKYbWT7QRAh93uyD2mzx5sprP1a5dO4GZiKo4mH14nHdhSgFjtJrCPMs8UyyUKYbWVC8zxZx5bajUgzn38OHDDLdPwriaOXOmmikGfIA1eELLa7j2yYMHD2YwSsPhhKo/tk+a/3eArRnwI8lWZvXPi9rTnyNbI6T2bGVW/7yoPf05sjVCas9WZvXJi6aYPlwkNJIjR46o1kLMzMIQ+6ZNm6r2OhhF8+bNU5VGGHwPwwUVZGjZg+GE2w5hLmGAPgbWw5x666231E2GeDCnC0Pq8Z57AL5T4QXjB1VmsZhiiB2VbjC2MHsrK1MMv3ObdMgV89EwwB4P8kacMMDC3T6Z2QSC6QRj7Nq1a1KtWjVlqH33u9/NYIrhnPnz5yvs0OKJmWV4nNsnQ5limDHm3D4J/GFS4gxUueE2SPeDSjmYeHv27FGx4xIAtKoCd3CwZcsWZdbB8IQxhvltWBPOFIPZlZKSoswzDPYPhxNusKQpltA/mtw8BgT4kRQDeFwaEwLUXkzwcXEMCFB7MYDHpTEhQO3FBB8Xx4AAtRcDeFzqCQGaYp5g4kt+IQCTDqYWBr7DnLPpQW5oOcVlBDC6cPskKvOcqjZTcs2ufdJLHu+MHunltbDv7J1/Pqb1XGwmAvxIMpM3G6Km9mxg0cwcqD0zebMhamrPBhbNzIHaM5M3k6KmKWYSWwGLFZVqH330kZQuXVpVPqFt06bHaU3EHDdUiqHCC4ZYsWLFjEqTpphRdFkVLD+SrKLTqGSoPaPosipYas8qOo1Khtozii6rgqX2rKJTy2RoimlJC4MiAuYgQFPMHK5si5QfSbYxak4+1J45XNkWKbVnG6Pm5EPtmcOVbZFSe7Yxql8+NMX044QREQGjEPDbFKtSsbqkjllvFGYMNj4I8CMpPjhyl8gRoPYix4wr4oMAtRcfHLlL5AhQe5FjxhXxQYDaiw+O3CU8AjTFqA4iQARiQsBPUwyG2PujUqRmcp2YcuBiMxHgR5KZvNkQNbVnA4tm5kDtmcmbDVFTezawaGYO1J6ZvJkUNU0xk9hirERAQwRgijm3e2oYHkOyGAF+JFlMruapUXuaE2RxeNSexeRqnhq1pzlBFodH7VlMriap0RTThAiGQQRMRYCmmKnMmR83P5LM59DUDKg9U5kzP25qz3wOTc2A2jOVOfPjpvbM51D3DGiK6c4Q4yMCmiNAU0xzgiwOjx9JFpOreWrUnuYEWRwetWcxuZqnRu1pTpDF4VF7FpOrSWo0xTQhgmEQAVMRoClmKnPmx82PJPM5NDUDas9U5syPm9ozn0NTM6D2TGXO/LipPfM51D0DmmK6M8T4iIDmCNAU05wgi8PjR5LF5GqeGrWnOUEWh0ftWUyu5qlRe5oTZHF41J7F5GqSGk0xTYhwwnjw4IHcuXNHChYsKLly5dIsOoZjGwK3b99WKRUoUCDq1GiKRQ0dF8aIAD+SYgSQy6NGgNqLGjoujBEBai9GALk8agSovaih48IYEaD2YgSQy7NFgKZYthBF/gKMhnHjxkmLFi2kbt26aoNQPwu18+7du2X58uXy5ptvyr1792Ts2LHSs2dPqVy5sudAjh49KitWrJD+/ftnMDsePXokW7ZskUWLFsn169elaNGi8sorr0jDhg3l6tWrns/C3mfOnJHXX3/dc0zhXkSss2bNkmHDhql4nGfq1KlSr169dPxCrb9y5YrgPcThXhtzUFFusGPHDklLS5OhQ4c+ZjIhzpMnT8r3vvc9KVKkSPoJji7wg1DrogzF87KZM2cqA/a1114LuyY7nGmKeYabL8YZAX4kxRlQbucZAWrPM1R8Mc4IUHtxBpTbeUaA2vMMFV+MMwLUXpwB5XaPIUBTLAGiiMUUc4cDMyKeptj+/ftlzpw5ykSqUKGCHD9+XGbMmCE9evSQEiVKeD6Lplho0WRnim3fvl169+4tzz//fPoGhw8flvHjx0vZsmV9McW8yJ+mmBeU+I4fCPAjyQ/UeSYQoPaoA78QoPb8Qp7nUnvUgF8IUHt+IR+cc2mKJYDr7Eyx6tWry7Rp05QR8vXXX8vdu3elQ4cO0rp1azl27Jiq8mrZsqVMmjRJVZjhGThwoNSuXVtSU1Nl/fr1kpSUJL169ZI6deqo3+/atUs+++wzVV1Wq1YttW7AgAEZKpaw7sCBA+rnTmsmfobzV65cmeGs5557TtatW6eq1vB7nIOKNZhq27ZtU2cmJycrIwcVaKj2QgzFihVT+1esWFEuX76sKrlQDfbEE08o882J14HdS6XYzZs31f6ooitUqJB07tw5vbrNXSl25MgRQeXT+fPn1fkwoMqUKaPi27hxo6qQc+eCCinEPHv2bLlx44aqxoNhiBxgcMHEcqrh3EYgzMRPP/1Uzp07J6VLl5Z+/frJ3r17ZdmyZSotrB85cuRjlW84O2/evKqCL0+ePOpdnA3TCY9T2efEhLybNWsmr776quJ1ypQpak/Ehjbb9u3bq3zWrFmj9gW+9evXV/liD3CFPaCHbt26qQo14JU7d27Zt2+feh8Vf3iw161bt9J5hL6gyebNm6sqwqwq8lgploC/RLilJwT4keQJJr6UAASovQSAyi09IUDteYKJLyUAAWovAaByS08IUHueYOJLMSBAUywG8MIt9WKKob0S1VkwJmAMzZs3TwYPHqzMGaf1EbPF3JViq1atkkOHDinTCa14MD1gluGBgda9e3dlVMHggvmVuR3v1KlTqiqpcePGynTLnz9/egqZq9JQwTR37lx11pNPPqnaQV944QW11m0QwZyBsQNTBmbVzp07lZmGdsiFCxdK8eLFlbmCn3/xxRcqJuznPNmZYjACYfbhcUyc6dOnp1e3OWbNw4cPFVZt27aVBg0aKONw69at6rzTp0+rXGA6lSxZUsULgwj5TJgwQbp27aoMMZyDnyOPcKYYjEisadSokfoH7ZKowBs0aJAyxrJqnwQ3iAkGVfny5ZXZNHnyZNUiCpMKXMJoQ/Venz59VKzgFUYXWlzBQZUqVRSeBw8eVL9Diy7+G/sC37feeksuXryoTFeYgpUqVZLPP/9c/QwGH7C7f/++2h9zxMClY4rBcIWRiRzBC/Q1ZMgQyZcvH02xBPw9wS1jR4AfSbFjyB2iQ4Daiw43roodAWovdgy5Q3QIUHvR4cZVsSNA7cWOIXfIGgGaYglQiBdTDKYFqnNgxrgNKYQTyhRDVRnMGJhZNWvWVNVAqByCAQRjCqYITBVUIIWbKYa9YbosXrxYGTkwZmCklStXLkMMiAmVSTBPUE2FB1VQqDBCzG5TDMbOxIkTlZGCGJE74urYsaOqzkKlUpcuXTLM0XJDjlhTUlLSq9Tcv0M+MHWQd9++fdX+eFDxhQeGkGOKwcTDeTAWYeLgXBiAL7/8sjKQUFEFswuPkxuqodyXGgBDVFjBPApnisFoQr7ADAacgw/2za59EhWCyPepp55SPOIveFS/wRT78ssvlYEHMw8GFgxAPE5M+O9wmnE05GDx1VdfybVr19L3QOWc8zsYZO5ZbW5TDJViMDeBn5tHVKdlVyn27pRRMf1Jemf0yKjWV6lYXd4flSI1k/9WMcknWAjwIylYfOuULbWnExvBioXaCxbfOmVL7enERrBiofaCxbcf2dIUSwDqiTDFYEyMGTNGVfK4H5hPeNyD77MyxZy1MIY2b94sqD5DNRgqpNxVaTCLUDm0adMmZSLhwVmZTbFwphYMLZhAMNNwDgy1aNonkXfmQfyOKQeTyzFrYIi5MXBzgDZItFEidvcDMxGth2vXrlUmGh5UZWVliuF3ly5dUtVXMMHQKon2SbRrZmeKIYaqVauqtcAHlViohIM551SYoYrNaU91YkWFGc7F70IZqZlNMZiG7nzdpivOCWeKAT9gjRZeVN6hkmz48OGqZVNXUwwYwRhLHbM+AX+SuaXuCPAjSXeG7I2P2rOXW90zo/Z0Z8je+Kg9e7nVPTNqT3eGzI+PplgCOERVElrdXnzxRVXJhQcmDUwnzA2DMRJppRiqi1ChBFME690Pqom8VIqhCgnml3uuF8wOGChoi3SbYvjLB0YTzJjChQsrU8QxWtyVYjDp0MaH1sRSpUqFRBNVbajWglmDaij37YvZtU+iUizz/uEqxdwYuCvFUEUG/DNXiqGtcv78+crUQm7uvGBwYT9n/lqoywVgHME0xHuoUEMLZFbtkzgDM7rQMlmjRg1losEcwyw0Zx0MOndVmwMo4o+kUsy9h5dKsTZt2qj9EWO7du3U7aSOHnQ3xYDR3vnnE/AnmVvqjgA/knRnyN74qD17udU9M2pPd4bsjY/as5db3TOj9nRnyPz4aIoliEOYKGhRhKmCIfOoloLh4cz58mKKwdiAMYEWx6efflpVbmGWmDOoHVVeMN1QaeTMxspqphhmfWGwP2KCyYbKIBhOaANEVZf7LLyLuWQwxWCQwMhBVRNMudWrV6ubK7EPjCEYZpgT9tprrynzCb9v2rSpGnoPsw2D2GFMYcZYpKZYImaKIQ5UrqENFRcJYG4W2gYxywv/i5xh4jlz3tAiCUMSZh7aMYE1WkIx3wu84h+YYuAbc70wTw1VVu7HbSpCB5j7hplmnTp1ylBhhrlvwA0zv1ABhio3VO2hgs2rKYbKsKxmioWqFGvVqpXKERcsNGnSRM1HQ/7gOFpTDJV4xw6ekLSlG+TWjdsy+J2+klQgKeSfuFDtk9Uq1ZDu7fpLmyYvSVK+JPn5H38gG7anhVxPUyxBf5Fpvi0/kjQnyOLwqD2LydU8NWpPc4IsDo/as5hczVOj9jQnyILwaIoliES0HC5dulQ2bNigZnNhfhdub6xQoYIyjryYYhiEj0om7IGKomrVqql5YKhOwgPjCaYK5oh5uX0SBhb2gmkF4wQ3OWK2FQwRmETus2D4YPA89oWBhn8wawqzvVBhhTlgqAyDyYV8MMh+z549yqBzbi08ceKEGuyOOWY63j6JWIEn5nmhGg7VW6iqQk7AFDkBa+AE0xD4wTADJjCMgKFz+yTaJzHHC7jAxBoxYkSGiji3KXbhwgVVSQg9PPPMMxlMMXC+ZcsWVVXnvhETJptXUwzmXVa3T4Zrn4TRiXlwqP6DYYg2UbTMIrdo2idhhh3ed0RKlS0ph/Z8K2/99I2ITLFP/m2GVCqbLJeuXpDypSvJ6A9G0BRL0N9Xpm7LjyRTmTM/bmrPfA5NzYDaM5U58+Om9szn0NQMqD1TmTMnbppi5nDFSImAlgigEjCrQfu7N++TVQvSIjbFnGR/9fYH0qJRO5piWrLvb1D8SPIX/yCfTu0FmX1/c6f2/MU/yKdTe0Fm39/cqT1/8Q/C6TTFgsAycyQCCUSAplgCweXWWSLAjyQKxC8EqD2/kOe51B414BcC1J5fyPNcao8aSDQCNMUSjTD3JwKWI0BTzHKCNU6PH0kak2N5aNSe5QRrnB61pzE5lodG7VlOsMbpUXsak2NJaDTFLCGSaZiFAGZ04dKE733vexlmj2E+G+aN4XEuZdA9M5piujNkb3z8SLKXW90zo/Z0Z8je+Kg9e7nVPTNqT3eG7I2P2rOXW10yoymmCxOMI1AIwBTDzZK9e/eW559/Pj133NI5fvx4KVu2LE2x/0GFM8UC9UcjomT5kRQRXHw5jghQe3EEk1tFhAC1FxFcfDmOCFB7cQSTW0WEALUXEVx8OQoEaIpFARqXEIFYEYApdvfuXcmbN6/0799f3XaJZ/bs2epWSzz4+f79+5V5hlsv8axYsULOnDmj/hu3RX766afqdk/3LZgPHjyQ1NRUWb9+vboNtFevXlKnTh11y2W4vRAPbr7ct2+fukUTN5vixtElS5ao21Nxo2jr1q0lV65cj6XOSrFY1cD10SLAj6RokeO6WBGg9mJFkOujRYDaixY5rosVAWovVgS5PloEqL1okeM6rwjQFPOKFN8jAnFEACZUcnKybN26Vbp16ybly5eXq1evyuTJk6Vu3brKnBo4cGBYUwxG14QJE6RRo0bqn7S0NPXuoEGD1L8fOnRIBgwYoFo058yZo/Y6e/ZslqYY0uvZs6dcunRJUlJSpEqVKspQO3HihMyYMUPtjQq2zA9NsTgKg1tFhAA/kiKCiy/HEQFqL45gcquIEKD2IoKLL8cRAWovjmByq4gQoPYigosvR4EATbEoQOMSIhArAjDFqlevLkePHlUVWS1bthT8hb97925lin355ZeqfTJcpRjaLidOnCjlypWTtm3bSsGCBVVIqD6DWYb9atasKY8ePZIpU6ZIgwYN1O+zqhSrV6+eOtuZa9aiRYv0/542bZq0b99eKleuHLEp5gWrd0aP9PJa2Hf2zj8f03ouNhMBfiSZyZsNUVN7NrBoZg7Unpm82RA1tWcDi2bmQO2ZyZtJUdMUM4ktxmoNAjDFypQpI1WrVpXPP/9cVXKhoqt27dqq5RHVXlmZYmifREUX1qItslixYtKvXz8pXLiwjBkzRi5fvpwBq44dO6rzaIpZIyEmIqKMZPdMPoJCBHIKAWovp5DmOZkRoPaoCb8QoPb8Qp7nUnvUQKIRoCmWaIS5PxEIgYBjijVv3ly1TNaoUUOZWzDHjhw5ksEUQ4slWiExz8s9U8zZ9uHDh7Jp0ybVitm3b181ZwxVXTDc3A/2D7cX4mGlGKVqGgL8SDKNMXvipfbs4dK0TKg90xizJ15qzx4uTcuE2jONMfPipSlmHmeM2AIEHFMM5tXatWtl5cqV8sILL0inTp2UOeZUimGe17x582Tw4MGqRRItk0WKFJGXX35ZtUl26dJFzf7avHmz+gfvwTjDLDFngP+qVatU++TNmzdD7oWqM5NNsSoVq0vqmPUWqIIpRIoAP5IiRYzvxwsBai9eSHKfSBGg9iJFjO/HCwFqL15Icp9IEaD2IkWM70eKAE2xSBHj+0QgDgi4TbELFy7IuHHj1JD7Z555JoMpli9fPpk7d66qBCtUqJCaQ4bKMBhZu3btUiYXbqt03z55584dWbx4sVqDBzdJwmzDE24vU00xGGLvj0qRmsl14sAKtzANAX4kmcaYPfFSe/ZwaVom1J5pjNkTL7VnD5emZULtmcaYefHSFDOPM0ZMBLRCALdPOgacVoExGOsR4EeS9RRrmyC1py011gdG7VlPsbYJUnvaUmN9YNSe9RT7niBNMd8pYABEwGwEaIqZzZ/J0fMjyWT2zI6d2jObP5Ojp/ZMZs/s2Kk9s/kzOXpqz2T2zIidppgZPDFKIqAtAjTFtKXG+sD4kWQ9xdomSO1pS431gVF71lOsbYLUnrbUWB8YtWc9xb4nSFPMdwoYABEwGwGaYmbzZ3L0/EgymT2zY6f2zObP5OipPZPZMzt2as9s/kyOntozmT0zYqcpZgZPjJIIaIsATTFtqbE+MH4kWU+xtglSe9pSY31g1J71FGubILWnLTXWB0btWU+x7wnSFPOdAgagGwK3bt2SvHnzCm5+1P158OCB4LbJggULSq5cuXwJl6aYL7DzUBHhRxJl4BcC1J5fyPNcao8a8AsBas8v5HkutUcNJBoBmmKJRjiH979y5YqMGTNGLl++nOHkgQMHSt26dT1Hg33Gjh0rPXv2lMqVK2dYd/ToUZk1a5YMGzZMihYtmv67qVOnSr169SI6J6uAcM6KFSukf//+UqBAgfRXHz16JFu2bJFFixbJ9evXVQyvvPKKNGzYMEtjKNx+2NiJvUaNGjJx4kSVxwsvvOAZL/eLOCclJUVu376tfgxz7cUXX5SXX345LkabO49Dhw7J8uXL5c0335RChQpFFW+si2iKxYog10eLAD+SokWO62JFgNqLFUGujxYBai9a5LguVgSovVgR5PpoEaD2okWO67wiQFPMK1KGvJeVmRVJCjqbYvv375c5c+bI66+/LhUqVJDjx4/LjBkzpEePHvLMM8+ETdOLKRaJcRjuoMym4aVLl2TKlCkC86hp06aR0BDy3azyiHnzKDagKRYFaFwSFwT4kRQXGLlJFAhQe1GAxiVxQYDaiwuM3CQKBKi9KEDjkrggQO3FBUZukgUCNMUsk0dWZhYqrHbt2qUMpZs3b0qtWrWkW7duUqRIEVUplTt3btm3b5+0atVKVq9enV7plLnKzEulGPZHNdnu3btVBVPnzp3TK7mOHDkiM2fOlPPnz0vFihWld+/eUqZMGcUE4vvss8/k3r17Kj5UWw0YMCBDpdj69evlwIED6udOyyB+hjxq164dNke3mQQscA7OQwzYB3nDFHNXvKGVEnngvWLFiqkz8b4bL5hxbjMtFD6oeDtz5owy8mDiffrppyr/OnXqSK9evVT7o/uspKQk6dChgzRv3lzFFg6Xs2fPplfTzZ49W4oXLy7bt29XlYIwq8Bvnjx5MuztzgPvIRfE/MQTTyhjETGhLTM1NVWAKx6YeZ06dVJ7ZX5oiln2l4hB6fAjySCyLAuV2rOMUIPSofYMIsuyUKk9ywg1KB1qzyCyDA2VppihxIULO7sKr2nTpikTqlKlSvL555/LxYsXlVEzffp0uX//vvTp00cZUNntk1X7JIwpGE54YLLADML++HcYMmjLbNu2rTRo0ECZLlu3bpWhQ4fK1atXZdKkSdK9e3dJTk6WlStXKvMLv3O3T546dUrGjx8vjRs3lpYtW0r+/PnT4YC5Ey7HEydOpBtIS5cuVcYgDClgMGHCBGX6uE0x5AGjCfPFYOrt3LlT1q1bp9pG582blwEvNx9ZVYrB6EN7Zps2baRmzZrKoERuXbt2VSYUTCrEhD3wuyFDhiiDKhwumU0xYDho0CDVVorqNJhiaH8Nl8fChQuVkQYDDvl98cUXCm8Yl/h3nA+zDnu99NJLKuZQpti7U0ZZ9ieJ6RCBnEHgndEjc+YgnkIEiAARIAJEgAjkOAJVKlaX90elSM3kOjl+ti0H0hSzhUl986Appi83UUUWaqZY/fr1lfG1bNkyuXbtmjKn8KBSCVVC+B0MMvc8sOxMMffMLHegqCqD4QaTqW/fvlK2bFn1a8z/woMqq40bN8rgwYPVfC0YUzC4MG8LscEgwx6oSMqqTfDcuXOyePFiQStl+fLllZFWrly5LHPEWajYwrtot2zfvr1UrVpVxeWuDnP+/emnn1YGFkwq5IGqNZhDHTt2lLS0tLDz0zLPFIOpBhMQRtjevXuVEQjjCvnDfMJMMFSgoXrNGfDvPgumXThcMptiDodYP27cOGnRooVklQe4AC5dunRRlXbOgzhhmMEkBWeoIgz3oFKMplhUf1y5iAgITTGKgAgQASJABIiA3QjAGEsd87fuCz6RI0BTLHLMuCIyBGiKRYaX9m9nZWbB7EGbIswgPO53M5s82ZliWVWKYfB95t877YM432kjRAxu8wY/d//Oy+wstFlu3rxZVq1apYyltWvXhs0R5yEOVH3B3HJfIhDKFEMeocw/mHZoUQx3qYC7UgxVbDDWMLQflXE4H+ak+0H13MiRIxUWwO3YsWPy8OFDVUE2fPhw+eabb8Li4sUUyyqP6tWrq3iAIYwvp30S58OIQ7yoXsuufZKmmPZ/NTBATRGgKaYpMQyLCBABIkAEiEAcEdg7/3wcdwvWVjTFgsW3H9nSFPMD9QSemZWZBfPj7t27yhTCE0ulWFamGCrF0O6HWyNLlSqlznJXirmrnqKpFHPmh2H2lfM4hh/MnHA5RlopFioP93leTDEYUviL/KuvvlJtiajAcufv7IcWSbR9wjRs166dan90bv+MtVIsqzyc81GldvDgQcUT4nRXjaGCD3y2bt1azRvL/LBSLIF/oLm1tgjcv3df9m0/IGlLN0jJMiWk1/DvqljxZ2nDqk0y8y/z5ejBE9KqUzMZ9MM+UrTE/1ZiupOiKaYtxQyMCBABIkAEiIA8UfBJ+d2PP5Zm9VtLUr4kOXfpjPzX1P+U2SumSrVKNeTdt/8g9ao3kty588jRU4dlzIz3ZMEXfxsj435oikUvJppi0WPHld4QoCnmDSdj3squwiurmWJukwezqWDKoNUQ7XfuJ7tB+9HOFINphbZLzNfKaqYY5np9/fXXqjLsqaeeUlVUMG3Qoli6dGlPM8VQWebM78pqphjMtieffFJee+01VcmFCwjQBrlgwQJPlWIwxW7cuKFaRBEfTC+0NWI+13PPPSeHDx+Wb7/9Vg3Unzx5svpZkyZNlHmGuWXIEQPww+HipVIMfITKA9VfuPAAs9lgbCEWtEzCFAPGuDUT1XQw7BA/TTFj/hpgoDmAwNwJi9WfjQf3H6rKzn7/p7s69ciB4zL9T3NkyI/7S+myJWXlgrVy7tQF6fv9N1yslAAAIABJREFUbukXg9AUywGCeAQRIAJEgAgQgTgg8OM3/lV6dnhdxs79UBatmS3v/ejPUrxICenzjy/L/x3xvjR+rpn8Zty/yPGzx+Tf//6/5O7dO9L9R21pisUBe2cLmmJxBJNbhUSApphlwojl9km3KYZqh/nz58uGDRvUjC93hVB2phiG1Sfy9kn8P6CICwYV8sXtlhi4j9sj0QIY7obNaG6fhDk4d+5c2bNnj7hvhIS56LVSDBJDWyeMLgyuhwkGwwtz0WDi9evXT83twq2UaOuEWYeB9jClML8M2Hu9fTLUTDHwES4PXD6ASxAQi/v2SQzXx3B+3B6Kh+2Tlv1FwXTihsDqhevk9PGz6abY1UvX5MrFq1KpagV1xu7N+2TVgjR566dvSFKBpMfOZaVY3KjgRkSACBABIkAE4o5At3b9JLl8VfnD5F+pvX/19gfSolE7Gf3BCOn3yhC5cu2y/OtHP0r/XYOajaXz239HUyyOTNAUiyOY3IqmGDVABIhA/BFg+2T8MeWO5iCQ2RRzR37v7j1BRVnRkkXlpR5tQiZFU8wcrhkpESACRIAIBBuB+jW+I++OfF+u3rgqA/7pb+NonAdtlpP/Y6GcvXhavv9uP5picZQKTbE4gsmtaIpRA0SACMQfAZpi8ceUO5qDQDhT7NM/zZHJ/z1TOvfrKIPe6StPFC5EU8wcWhkpESACRIAIEIEMCCz68K9qhtjpCyfl12P/RZb+dX6G3//6h2OkWf1W8u7Ho2X5hsU0xeKoH5picQSTW9EUowaIQE4hgPljeHCDpO0PTTHbGWZ+WSGQVaUYZo59seivcuroGek/oofkzpP7sa1YKUZ9EQEiQASIABEwAwGYYv/yvd9I6eJlZMS/D5BvTx5Ugb8z4OfSq+MbMi11rHw4/bchk+Gg/eg5pikWPXZc6Q0BzhTzhhPf0gABDIvftm1beiQYgI+bNBs2bBhygLWfIWOAfcGCBdWA/ng8zkywffv2qe1q1aolPXr0UPPUonl27NghaWlpaqh+rMYdTbFoGOAaWxDIbIqdPXle7ty6kz5T7PjhkzL1w1nyf/5liBQpVpimmC3EMw8iQASIABEIBALDu/+9FH6iaPpMsX/o/1M1S+zX4/5F5q+eKX1fHiwj+46SOSumyR+m/HtYTGiKRS8XmmLRY8eV3hCgKeYNJ76lAQIwxXB7Y/v27QUXAWAwPQbe44bM6tWraxBhYkJA1dnEiRPVMH7kjmfOnDly7949ef311yVPnjwRH0xTLGLIuIAIhEQgsyl2YNch+SxlgRqsX6J0cVm9aJ0cPXBcBvx9L8mbLy9NMeqICBABIkAEiIBBCKAyrHPL7vLhp+/J8vWLBG2S5UpXlJ/8/i2pU7W+/H3/n0ra5pXy0w9GZpkVTbHoSacpFj12XOkNAZpi3nDiWxog4DbFnHCcn8EsW7NmjTLLSpQoIf379w97C+WdO3fUjZJbt27NcKNkrly51BrcuojbM5s1ayavvvqqMp1gwH366aeP3RiJmyIRA262dN/euGLFChUiTCz8vnjx4rJ9+3Z1syQqq7p166b2zXyr5JkzZ2T48OFStGjRdMRxa+Xy5ctl2LBh6ZVheG/hwoXSq1cv9W6ouHGz5NKlS6VYsWKyefNmKVy4sLpJ9JtvvpFly5ap/fG7kSNHCqruUlNTZf369QoT7ItbL5HXggUL1M/u378fsrKMlWIa/OFgCL4hkNkUe/TwkXy5cqOqDjtz4py06tRMBv2wjxQtUSRkjGyf9I06HkwEiAARIAJEIFsEypYsL78Y8Xv5uwatJG+efHLu0hn5r6n/KbNXTJXx/3eONK3fMsMe9+7flU9m/7f897RfZ/g5TbFsoQ77Ak2x6LHjSm8I0BTzhhPf0gCBzKYYjCr8rEuXLqpqCibRG2+8oSqqYOagiqx3795SqVIl+fzzz+XixYuqsgr/funSJenZs6egLdHZI2/evDJjxgzp06ePlCxZUiZNmiT169eX559/XiZMmCCNGjVS/6DtcP/+/TJo0CBloMHw6tChg+zcuVO++OILZRxt2LAhgymGc/D+9evXZcqUKcoUK1KkiNr3lVdekZo1a8rKlStl06ZNMmLEiAym2OrVq+XkyZMq9lDPsWPHQsZdoUIFtT9aTBs0aKCMNZhp2Gf37t0Z2idXrVolhw4dkgEDBqizUIkGAw0GIuLt2rWratmEcZj5oSmmwR8OhmAsAjTFjKWOgRMBIkAEiAAR8IwATTHPUD32Ik2x6LHjSm8I0BTzhhPf0gCBzDPFME+rbdu20rx5c1UphUosxzhCJdS1a9fU3C0858+fV+YXjLBFixapCq6qVauq3926dUtgiK1bt04ZZ84aVJJhXxhraF8sV66cOg+zwpzHqSqDMQeTy3kyV4rVq1dP6tatK2iFHDdunLRo0UK9CvNs8ODBki9fPmXkzZo1S1WEuSvFsJdjZoWiAaZZqLhxBtaiag5zw9wtkzD1nJliuXPnVuZZy5YtlTmHajsYYTDSEId7j1Dn0xTT4A8HQzAWAZpixlLHwIkAESACRIAIeEaApphnqGiKRQ8VV0aJAE2xKIHjspxHIFT7pBMFDB+3KZb53StXrsjYsWNVVdaSJUuUOVa5cuUMSWQ23fDL5ORkVfkF4wwVZjgHLYf9+vVTFWkwuWDAoT0R5hIMNbQdejHFYHS5za5wplh2lWLh4u7YsaOsXbs2W1MM1WBjxoxRrZ3uB+ufffZZmmI5L3WeGCAEaIoFiGymSgSIABEgAoFFgKZY9NSzUix67LjSGwI0xbzhxLc0QCASUwxG1d27d1XrIB6nUgyzshYvXqwqvjJXisF8cq8JlfLDhw9ViyOqyFDhhVlbeFBddfDgQVWFBhPt66+/Vj93ZorFUikWbqYYZn3B3Nu4cWPIuGGyeakUQ5yohHNXzzm5Z94jFCasFNPgDwdDMBYBmmLGUsfAiQARIAJEgAh4QqBKxeqSOma9p3f50uMI0BSjKhKNAE2xRCPM/eOGQCSmmNeZYpjxhX1RQYYWypkzZ6qZYqgiQ+UZqqiqVaum2gvRIlmlShVVFYZ/+vbtK5MnT5bGjRur4fmHDx9Wc828mmLly5f3NFPMuX0Ss9EwuwzGnPv2SeQaKm60e4YzxWDgYf4ZWjXRWokh+5glhlZLXACAGWNon8SsNrZPxk3C3IgIPIYATTGKgggQASJABIiAvQjAEHt/VIrUTK5jb5IJzoymWIIB5vZCU4wiMAaBSEwxVG5hHhjMI9wkiSHxznD7cLdPAogtW7aoaq8bN24oYwwzytAuib3mzZsnaMMsXbp0evskhv1Pnz5d3UqZ1e2ToSrFMGPMuX0SFWpoVcQctCFDhqjbIN0PBvXjxsw9e/aoNk3kg1ZNzFVDrqHixppwphjMrpSUFGX6YbB//vz5VQUdquDwNG3aVDp16iS4wdKLKeasM0ZMDNQKBPiRZAWNRiZB7RlJmxVBU3tW0GhkEtSekbRZETS1ZwWNWidBU0xrehiczQig4uvs2bPqpksYXbh9EjPGnGotU3JHlRxNMVPYsitOfiTZxadJ2VB7JrFlV6zUnl18mpQNtWcSW3bFSu3ZxaeO2dAU05EVxhQIBJzWxPXr16uZYKhMgyGGyjSTHppiJrFlV6z8SLKLT5OyofZMYsuuWKk9u/g0KRtqzyS27IqV2rOLTx2zoSmmIyuMiQgYhABNMYPIsixUfiRZRqhB6VB7BpFlWajUnmWEGpQOtWcQWZaFSu1ZRqiG6dAU05AUhkQETEKApphJbNkVKz+S7OLTpGyoPZPYsitWas8uPk3KhtoziS27YqX27OJTx2xoiunICmMiAgYhQFPMILIsC5UfSZYRalA61J5BZFkWKrVnGaEGpUPtGUSWZaFSe5YRqmE6NMU8kILb9zAAHTcRuh/cRIgbEfHzokWLetgp/Cu3b9+WadOmSfv27dVsKefBGWPGjJHLly+rH+GcV155RRo2bCi5cuUKu6H7RsLr16+r2ww7d+6c7bqYkohw8Y4dOyQtLU2GDh0qBQoUUKtD/Qw/z5yPVxxwu2JqaqoaBP/gwQOFbZ8+fdRw+3g9mWOGJpzbJuN1hp/7hNOmExNNMT/ZCfbZ/EgKNv9+Zk/t+Yl+sM+m9oLNv5/ZU3t+oh/ss6m9YPOfE9nTFPOAst+m2NixY6Vnz55SqVIlOXHihEyZMkXatm0rTZo0CRs9jJqlS5dKv379pHz58modTLcuXbpIzZo1PWSd+FciMcX2798vc+bMUQZkhQoV5Pjx4zJjxgzp0aOHPPPMMyGDhQk2e/ZsgTHWvXt3Zbzhhsd9+/bJ8OHDpWDBgnFJkqYYb5+Mi5C4ScQI8CMpYsi4IE4IUHtxApLbRIwAtRcxZFwQJwSovTgByW0iRoDaixgyLogQAZpiHgDzYooVKVJEdu3apYybmzdvSq1ataRbt25y4cIF9bNhw4apWwX37t2rjBlUR8GsmTx5sjJ4qlatqm4g/O53v/tYpZhjijkVZLt375bVq1erPUIZO7jVcMKECVKjRg1p2bJleoYwb+7fv6+qxWAYoYIKNx8mJSVJr169pE6dOqoiK1QeyA/r16xZo94pUaKEuilx3bp1ynzLly+fOu/SpUsqLvx3qP3dcEdiiiHOAwcOyIABA9Ir5PAzxIW4Qz2nT59WRuAbb7whpUqVUq/cuHFDmWkdO3ZU5lq4XN3VXqiUGjdunLRo0UKqV6+uTEkYbN9++63i+auvvlJ7g9+RI0fKokWLpHjx4rJ9+3ZV4YdKKmghT548cuTIEZk5c6acP39eKlasKL1795YyZcrI0aNHBToDptjbjQ3ORzx454knnlBGoJMz4ofxB801a9ZMXn31VXWO+3HeQe7QEIxFxIo9w8WJuLPTpnMGK8U8/CXCVxKCAD+SEgIrN/WAALXnASS+khAEqL2EwMpNPSBA7XkAia8kBAFqLyGwclMXAjTFPMjBiymGNkcYMDA5UNH1+eefy8WLF1WFFwwqGCp169ZVhknu3LmlQ4cOynSAMYN/P3z4sHz22WfKFMncPpnZFMNZ+BnOgrGS+UG75Pjx45XB9vTTT4fMcNWqVXLo0CFlMp08eVIZdwMHDlRGXag8YKTAjFu4cKEymXAuYoYh07dvX2Xs4N+RM0yxL7/8MuT+eM95IjHFTp06pXJq3LixMvry58+fLXMwg2Diudsz3YtgMoXLdfr06ektkJlNMRhk4Oill15S5l+oSrGrV6/KoEGDBFzARIMpBiMKvKHKr0GDBsqQ3Lp1q4rv3LlzYU2xefPmKfMKOtm5c6d88cUXag0MSBh8TjvopEmTpH79+tK0adP0NGHKQn9du3ZVMUNjMBLRSgtTLFSc4NaLNmmKZStBvpBgBPiRlGCAuX1YBKg9isMvBKg9v5DnudQeNeAXAtSeX8gH51yaYh649mKKoVro2rVrqooHDyqBnHljMJPOnj2rZoFNnDhR/S9MDpgYMMFQxZTVTLFwphgMN7eB5qTimGbO7xH/smXL1K9hmqAqDEYJzCW0UqLyC8YNjBqYT+HywO9Q/eTMVsO+OMvJ2TGHYLTBVAq1P4zBaEwxrIFxtHjxYkErJVpC0RJZrly5sAyGm0/mLAAm4XKFqenMBctsimWe/ZZV+6R7LarzNm7cKIMHD1ZmGqq7YPS9/PLL6r/DVYohZ7yL1lcYWs6DakGYkA7+MNhgBLpn3+FMGJ2oKMQMOvc74arhYOp60abbFHt3yigPf5LCv/LO6JFRra9Ssbq8PypFaiaHrhaMalMuMgYBfiQZQ5V1gVJ71lFqTELUnjFUWRcotWcdpcYkRO0ZQ5WxgdIU80CdF1MMFWCogsKgfDxuYwrtiajEQnsbTBFUZMEkmzVrlmqrxND4aEyxcJViMFBgvnXq1ClDpZiTB6qE3MP7HQjQUogLBcLlgZzcphhMFfe7jjkEMy4lJSX9cgD3/g4++FkklWJumtAeunnzZkG1Gww4mDihnuwqxTLH7+YMFwDE2xQDtu4LG9yGGTQQzhRDbjDwkDOqDJ32ScS/bdu2DKknJydnqIyDKYZqubVr1ypjDQ+MURhn4UwxxOJFmzqYYogBxljqmPUe/iTzFdsQ4EeSbYyakw+1Zw5XtkVK7dnGqDn5UHvmcGVbpNSebYzqlw9NMQ+ceDHFUCmGmWAwnPC4K8VQFea0qqEyC8YQZjZ5qcbJXPWFvbObKQYjBOfBIHHPFHPygKkC0wxxYJaZ+4H5Ei4Pr5ViqH5DW1+o/d1nwbRCKyCMQef2SVQybdiwQRk7MBOdJ9T8sMymVmYqw80UQxUbWhEx3y1crqgUw9wuVM/Fs1IM+cEUxdyvzJViwB4mX+aZYg42qOg7ePCgasEFPsDJHX8oKaPFdf78+erCBRiYbi3bUCnm5Lx3/nkPf5L5im0I8CPJNkbNyYfaM4cr2yKl9mxj1Jx8qD1zuLItUmrPNkb1y4emmAdOvJhi4WaKoSIHBgj+MC9YsEAZQGh5dIwrGBVeZ4qFun3y1q1bkjdvXtV+535g+KDaBwYYjDgYMPhvVAFhvhSG4GOWGAwsxIeqKxhAqMLKaqaYu1Isq5li2C/U/u52R8zEQmto69atpVGjRmoIPoyaZ599Vs3dghmFB6YQBvp//fXXyjR66qmnVMUVTEVnPpe7RdDBwX37JFpGgZH79km0Y4bLdcmSJWreFuZ1YTg+zgKWGLSfuX0ys7kXzmzCrK5wM8WQO1opESfmzDnz2cAP9sMsNQy0B+aY6wZTDPPCMLQfMUJT4AY4vPDCC+lSgA6WL18uQ4YMUTqBWYn/zapSrHbt2urM7LTpHIK4QrVPAv9jB09I2tINcuvGbRn8Tl9JKvC/Rqdbr6HaJ6tVqiHd2/WXNk1ekqR8SfLzP/5ANmxPC/knlqaYh7/ILHyFH0kWkmpIStSeIURZGCa1ZyGphqRE7RlClIVhUnsWkqpZSjTFPBDinsnlvI4WNGdYOQyGcLdPOjOgYKygKgomh2NgebnhD2abu9URtz5iBhXOx02SmAVWpUoVadWqVYZMUFWE2VuoEoL5gzNhXqClEkPqYZ5gVtWmTZvUOgxnx+/QnpfV7ZNuUwxnOLdPwliDYQQjCzOzHj58GHL/zDcjAhcMf0eMiAtxoI0T72HAPCqh0CaK/VAZhTlawKRQoUKqCg5548IAGI5vvfWWFC5cOAMO7jyxB8wjZzB9VjdtYlYXqulQbYY1eBdnhTLFMJcM7aI4a8SIEcq0CtV6iXlq4W6fxP7QBwwsmFa4yROGJ0xAVB2iug0YuW+fxJotW7aoyrHMN0u6jUHwjIsPgA32xX4w1YB7uDi9aDM7Uwxm2OF9R6RU2ZJyaM+38tZP34jIFPvk32ZIpbLJcunqBSlfupKM/mAETTEPf18F6RV+JAWJbb1ypfb04iNI0VB7QWJbr1ypPb34CFI01F6Q2PYnV5piOYC7YxChSsvdzpgDRyf0CFSVwTzCRQEw6DA3DTnCXOMTHATCVYo5COzevE9WLUiL2BRz1v/q7Q+kRaN2NMWCIynPmfIjyTNUfDHOCFB7cQaU23lGgNrzDBVfjDMC1F6cAeV2nhGg9jxDxRejRICmWJTAeV2GqqaPPvpISpcurVrWcAugLQ9aMlEV5Qx7R9sdWgxtytEWrhKZB02xRKLLvbNCgB9J1IdfCFB7fiHPc6k9asAvBKg9v5DnudQeNZBoBGiKJRph7k8EEoQAKhDRYgkTEm2vXh7M+Qo1f83L2nDv0BSLBT2ujQUBfiTFgh7XxoIAtRcLelwbCwLUXizocW0sCFB7saDHtbEgQO3Fgh7XekGAppgXlPiOkQgcPXpUzfpyBvYjCQztHz58uJoT5uXZsWOHGmCPKr9YH1QNYoA99kKbqfNknhuHmWIwml599VU1Zy3cc+LECTU4H3PH8F6ovbEWOGAuHubZYf4a5pa9+eabai5bPB6aYvFAkXtEgwA/kqJBjWvigQC1Fw8UuUc0CFB70aDGNfFAgNqLB4rcIxoEqL1oUOOaSBCgKRYJWnzXKARgBuHGTdz46TahIkkip0wx3ErZs2dPZdZhcD9uu8SNnLh4wMsTznDLbIrBFIz3Q1Ms3ohyP68I8CPJK1J8L94IUHvxRpT7eUWA2vOKFN+LNwLUXrwR5X5eEaD2vCLF96JFgKZYtMhxnfYIZGWKoe0Qhhlu2ixWrJiqtqpYsaK6ZdK5URM3duK2RrQporoLrYepqamyfv16SUpKkl69ekmdOnUExtmaNWvUWtwO2r179/S98V6HDh2kefPmcvXq1bCVYm5TDMAuWbJE3Rjavn17tSbULZEw0JzqMKxxV4ohL9wuicsQatWqparlkOPZs2fTq8Zmz54txYsXV5VwuG0S5la3bt3UzZ+Zb59E7C+99JLgBs3MD00x7f8oWBsgP5KspVb7xKg97SmyNkBqz1pqtU+M2tOeImsDpPaspVabxGiKaUMFA4k3AuFMMZhbMITQpti5c2fZuXOnMsJQUXby5EmZP3++vPHGG6q6DDdqOqbYqlWrVPshzCW8h98NHDhQGU24cABrYKzBOIOpBNMMMeC9IUOGKJMrXPuk2xS7cOGCeq9jx45Ss2bNiE0xGGCoNIM5l5ycLCtXrpQDBw7I0KFDHzPFYHYNGjRIrl+/LlOmTFGmmGO2weCDEXbs2DG1Hy5RoCkWb5Vyv1gQ4EdSLOhxbSwIUHuxoMe1sSBA7cWCHtfGggC1Fwt6XBsLAtReLOhxrRcEaIp5QYnvGIlAqJliMJqaNGkiEydOVKZV2bJlVRUVDCH8bu/evXL37l1lluFx2ifx7oQJE6Rly5bKqEJVGNY0aNBAveeeO4YqNBhuMMHce8Nk8zJTDPuhdRKmFirNIq0UO3z4sGzdulUZdqj6cs8Uy1wpFq4CDbn26dMnHZ9x48ZJixYtojLFvIjnndEjvbwW9p2988/HtJ6LzUSAH0lm8mZD1NSeDSyamQO1ZyZvNkRN7dnAopk5UHtm8mZS1DTFTGKLsUaEQLhKsVBmGTaGiQRzq0yZMqpt0W2KwSQbM2aMqgBzPzDS8L7bFDtz5oxqn0SFFarMnOH+WZli7kox3A6J6jK836lTp4hNsY0bNwpicC4HiNQUw7nuWWww9miKRSQ9vpxDCPAjKYeA5jGPIUDtURR+IUDt+YU8z6X2qAG/EKD2/EI+OOfSFAsO14HLNJwpBmML7YC4jbFUqVIZcFm2bFnISjG0DqK6DGZZ1apVM6xxD+NHa+a0adOUUdauXTvVlugYXl5NMceMS0tLUy2PaPXE7DJUpbkNqnAzxVgpFjipBzZhfiQFlnrfE6f2fKcgsAFQe4Gl3vfEqT3fKQhsANReYKnPscRpiuUY1DwopxHIaqYYWhKffPJJee2115TRtHr1amnTpo2cP39e5s6dq+aGZZ4phllhmCUGMw1tiZgxBqMKa5xKMQy2h3n23HPPqTZNtGPOmzcvfT8vM8VQKYZKLVSYwYxbtGiRGtKPdsYjR46kz/cKZ4rdv39ftXp27do125liodona9eurarT4jVTzAvvsbRPVqlYXVLHrPdyDN+xDAF+JFlGqEHpUHsGkWVZqNSeZYQalA61ZxBZloVK7VlGqIbp0BTTkBSGFB8Esrp9EiYTzK89e/aouV3ODZE4OdztkzCrFi9eLJs2bVIBNm3aVLU37t69O0P75PHjx9W8MVSkYf7YpUuX1LwyDOH3MlMM88hw6yWG3hcpUkQuXryojLbTp0+rIfiYZ9aqVav0gfhOm2Q0t0+GMsUwTN99+2SlSpXULZavvPKKyifzk93tk17YjNYUgyH2/qgUqZlcx8sxfMcyBPiRZBmhBqVD7RlElmWhUnuWEWpQOtSeQWRZFiq1ZxmhGqZDU0xDUhgSEfAbARh5qIYrXLiwunETN3LilsqSJUuGNMUco9DvuHl+sBDgR1Kw+NYpW2pPJzaCFQu1Fyy+dcqW2tOJjWDFQu0Fi28/sqUp5gfqPJMIaIwAKtFQ/bZw4UJVpYY2UrRiYq5ZqAeVYjTFNCbU4tD4kWQxuZqnRu1pTpDF4VF7FpOreWrUnuYEWRwetWcxuZqkRlNMEyIYBhEwFQGaYqYyZ37c/Egyn0NTM6D2TGXO/LipPfM5NDUDas9U5syPm9ozn0PdM6AppjtDjI8IaI4ATTHNCbI4PH4kWUyu5qlRe5oTZHF41J7F5GqeGrWnOUEWh0ftWUyuJqnRFNOECIZBBExFgKaYqcyZHzc/kszn0NQMqD1TmTM/bmrPfA5NzYDaM5U58+Om9sznUPcMaIrpzhDjIwKaI0BTTHOCLA6PH0kWk6t5atSe5gRZHB61ZzG5mqdG7WlOkMXhUXsWk6tJajTFNCGCYRABUxGgKWYqc+bHzY8k8zk0NQNqz1TmzI+b2jOfQ1MzoPZMZc78uKk98znUPQOaYrozxPiIgOYI0BTTnCCLw+NHksXkap4atac5QRaHR+1ZTK7mqVF7mhNkcXjUnsXkapIaTTFNiGAYRMBUBGiKmcqc+XHzI8l8Dk3NgNozlTnz46b2zOfQ1AyoPVOZMz9uas98DnXPgKaY7gwxPiKgOQIwxa5X+NaXKKtUrC7vj0qRmsl1fDmfh/qLAD+S/MU/yKdTe0Fm39/cqT1/8Q/y6dRekNn3N3dqz1/8g3A6TbEgsMwciUACEYjVFGvesK2s27Iq6ghhjKWOWR/1ei40FwF+JJnLnemRU3umM2hu/NSeudyZHjm1ZzqD5sZP7ZnLnSmR0xQzhSnGSQQ0RSAaUwxG2M/f/A95pkI1ldXde3dl18Gt0m90p6iy3Dv/fFTruMhsBPiRZDZ/JkdP7ZnMntmxU3tm82dy9NSeyeyZHTu1ZzZ/JkRPU8wElhhjQhG4ffu2jBs3Tr799vEWwPr160uLFi1kxYoV0r9/fylQoEDEsRw9elRSUlIE5+BXL/XeAAAgAElEQVTJnTu31KpVS7p16yZFihSJeD8sQDxnzpyR119/Par18VwUjSm26dPDcuLGITly6YA8eHhfCuYrJHXKPC8njp+QvqNfeSy8Hu1fl3/o/1N5qkRZuf/gnny946/yn2P/WQ4c26fepSkWT0bN2YsfSeZwZVuk1J5tjJqTD7VnDle2RUrt2caoOflQe+ZwZWqkNMVMZY5xJwQBGFizZs2SYcOGSdGiRdUZ+Fmspph7zzt37siyZcvk3LlzMnDgQMmXL1/EuZhsiv3uxx9L0+eby7ZTX0m5IpWlWsk6su3Uerl975a8ULmN/PJP/yizlk9JxyS5fFX50z9PlfOXzsov/zxK/q5hGxnZ5yeycO1seffj0TTFIlaPPQv4kWQPl6ZlQu2Zxpg98VJ79nBpWibUnmmM2RMvtWcPl7pmQlNMV2YYly8IhDPFli5dKsWKFZPNmzdL4cKFlZlVuXJlefDggaSmpsr69eslKSlJevXqJXXqZBz6Hm5PxyjDOvz7rl271BkDBgyQihUryo4dO+Srr75S++J3ZcuWlUGDBsmSJUtk27ZtCp/k5GQZOnSoqkKbOnWqMvCeeOIJ6dGjh4rj0aNHsm7dOkH8MN9q1Kghly5dUmvy5Mmj9tqwYYPkzZtXWrduLa1atZJ79+7JtGnT1Hlff/213L17Vzp06KB+nytXrsd4ibRSbMlHG+Rhgbty/PJhaVSxuRTOX1SOXjogBy7slvrlXpD1/2+d/OT330s/B62Wb/b4B1n61/ny6ZLx6ueLPvyrbN27Uf75wx/SFPPlT4oeh/IjSQ8eghgFtRdE1vXImdrTg4cgRkHtBZF1PXKm9vTgweYoaIrZzC5zixiBcAbWhAkTpHPnztKgQQNZvnx5euvimjVr5NChQ8rIOnnypMyZM0cZZmXKlEk/O/OeMJ0+//xzOXXqlHp3wYIFypTC/jt37lQmFirVsO/s2bPljTfekEqVKslnn32mTLNOnTplaJ+EMQdDDGfCvIJxB5MOe6DFEnv07dtX/R7/fvHiRWWK4Zz9+/crow3Va1OmTJFmzZopMw3tpCVKlFDmGuKfN2+eDB48WEqWLBmzKbY6ZatceXReTl87Lt+p2EKuXb0m+QrllZ2nN8lzZb8j+w98I0P+tXtY7jq37CH/OOSXMmVxivxl1gc0xSJWuT0L+JFkD5emZULtmcaYPfFSe/ZwaVom1J5pjNkTL7VnD5e6ZkJTTFdmGJcvCHhpn0QFV1pamjLCpk+fLi1btpSaNWuqqiwYSzDO6tatm8EUyzxTDFVmffr0UdVbEydOVBVmqMxCxRf26Nixo1y5ckW2b9+ePjfM3TLp/nece+vWLcmfP7+q/rp8+bIyyRDfxo0b1T4wt/A4sWM+2qeffipt2rRRsePBu6hI6927t8qrffv2qhoO68eOHSs9e/ZU/535ibRSLBZTrFqlGvL7n/xFbty6Lm/+so/6XzycKebLHxffD+VHku8UBDYAai+w1PueOLXnOwWBDYDaCyz1vidO7flOgfUB0BSznmImGAkCkZhiMIlgdsGEcj8wtGAoOU+oPd2/cxtmzs9RQYbHiymG91DxNX/+fDWnDCYZKspGjhwpixYtUhViTjyOKYbYYb65jS7ndxjej4oy3UyxJwo+KX/8p4lSoXQl+feUn8na/7ciHWOaYpGo3J53+ZFkD5emZULtmcaYPfFSe/ZwaVom1J5pjNkTL7VnD5e6ZkJTTFdmGJcvCERiiqHaasaMGco8qlq1ath4szLFYKhNmjRJ3WxZqlSpDHvApPJiiqFKbPz48dKkSRNp1KiRHD9+PP2ygKwqxTLHnpOVYjdzX02fKSYPcsmlO2fTZ4p9c2BfyPbJX/9wjDSu01R++ed/zGCIATSaYr78cfH9UH4k+U5BYAOg9gJLve+JU3u+UxDYAKi9wFLve+LUnu8UWB8ATTHrKWaCkSAQiSmGuVyrVq1Ss8RgaqF1Ef+N9sly5cqlH5uVKebMA3vyySfltddeU+2Tq1evVm2N3377bVhTDO/A/EKL5I0bN9QMsJdfflmqVaum5olhXtj3v/99NT8smpliGLSfqEqx6b9ZIpUqVZZtpzZImScryrOl62W4fXLi/I/ldxN/mYG2X//gQ2n5fAf572n/KdOXTniMUppikajcnnf5kWQPl6ZlQu2Zxpg98VJ79nBpWibUnmmM2RMvtWcPl7pmQlNMV2YYly8IRGqK4TbGxYsXy6ZNm1S8TZs2VYPwYZA5T1amGN65evWqzJ07V/bs2aNumsSw/ObNm6uh++EqxU6fPq1aN1FdBnMO7ZMYxI+bImHKHTlyRPr16ycVKlRIv30SMVWvXl0Zbxiajyer2ycTZYr17DBAfvX2B7L//E759uI3cv/hPSmYr5DUKfO8FMxdWL7T75kM3L9Yr4X85ocfSZmS/2s04oUzF07J6A9GyIbtaawU8+VPi/+H8iPJfw6CGgG1F1Tm/c+b2vOfg6BGQO0FlXn/86b2/OfA9ghoitnOMPMLNAK46RLVYjDP7t+/r27HLFq0qDLu4vVEOmgf5/7uxx8LbpF0P3fv3ZUPP/2N/GX2f0UcGivFIobMigX8SLKCRiOToPaMpM2KoKk9K2g0Mglqz0jarAia2rOCRq2ToCmmNT0MjgjEhsDNmzdl4cKFsm3bNrVR7dq11U2UBQsWjG1j1+poTDEsf6vHD6RBzcZSMH8huXDlnKr4mrV8SlRx0RSLCjbjF/EjyXgKjU2A2jOWOuMDp/aMp9DYBKg9Y6kzPnBqz3gKtU+Appj2FDFAIqA3AtGaYvHMiqZYPNE0Zy9+JJnDlW2RUnu2MWpOPtSeOVzZFim1Zxuj5uRD7ZnDlamR0hQzlTnGTQQ0QcBvU6xKxeqSOma9JmgwjJxEgB9JOYk2z3IjQO1RD34hQO35hTzPpfaoAb8QoPb8Qj4459IUCw7XzJQIJAQBP00xGGLvj0qRmsl1EpIbN9UbAX4k6c2PzdFRezazq3du1J7e/NgcHbVnM7t650bt6c2PDdHRFLOBReZABHxEAKaYc/umj2Hw6AAiwI+kAJKuScrUniZEBDAMai+ApGuSMrWnCREBDIPaCyDpOZwyTbEcBpzHEQHbEKApZhuj5uTDjyRzuLItUmrPNkbNyYfaM4cr2yKl9mxj1Jx8qD1zuDI1UppipjLHuImAJgjQFNOEiACGwY+kAJKuScrUniZEBDAMai+ApGuSMrWnCREBDIPaCyDpOZwyTbEcBpzHEQHbEKApZhuj5uTDjyRzuLItUmrPNkbNyYfaM4cr2yKl9mxj1Jx8qD1zuDI1UppipjLHuImAJgjQFNOEiACGwY+kAJKuScrUniZEBDAMai+ApGuSMrWnCREBDIPaCyDpOZwyTbEcBpzHEQHbEKApZhuj5uTDjyRzuLItUmrPNkbNyYfaM4cr2yKl9mxj1Jx8qD1zuDI1UppipjLHuImAJgjQFNOEiACGwY+kAJKuScrUniZEBDAMai+ApGuSMrWnCREBDIPaCyDpOZwyTbEcBpzHEQHbEKApZhuj5uTDjyRzuLItUmrPNkbNyYfaM4cr2yKl9mxj1Jx8qD1zuDI1UppipjLHuImAJgjQFNOEiACGwY+kAJKuScrUniZEBDAMai+ApGuSMrWnCREBDIPaCyDpOZwyTbEcBpzHEQHbEIAp9u6UUTGl9c7okVGtr1Kxurw/KkVqJteJaj0XmY0AP5LM5s/k6Kk9k9kzO3Zqz2z+TI6e2jOZPbNjp/bM5s+E6GmKmcASYyQCGiPgpykGWGCMpY5ZrzFCDC1RCPAjKVHIct/sEKD2skOIv08UAtReopDlvtkhQO1lhxB/nygEqL1EIct9HQRoilELRCBgCDx48EDu3LkjBQsWlFy5csWcvd+mGBLYO/98zHlwA/MQ4EeSeZzZEjG1ZwuT5uVB7ZnHmS0RU3u2MGleHtSeeZyZFjFNMdMYY7xGInD06FFJSUmR27dvp8dfoEABGT58uFSuXNlzTjt27JC0tDQZOnSoYL37mTp1qmzbtk39CGZXxYoVpXfv3lKmTBnB+StWrJD+/fvLoUOHZPny5fLmm29KoUKFPJ8d7sVwphjMt2MHT0ja0g1y68ZtGfxOX0kqkBRym1Dtk9Uq1ZDu7fpLmyYvSVK+JPn5H38gG7anhVxPUyxmGo3cgB9JRtJmRdDUnhU0GpkEtWckbVYETe1ZQaORSVB7RtJmVNA0xYyii8GaigBMqVmzZsmwYcOkaNGiUaeRnSkGA6x9+/YCQwrG18mTJ2XgwIFy6tSpdFMss5kWdTD/szCcKQYz7PC+I1KqbEk5tOdbeeunb0Rkin3ybzOkUtlkuXT1gpQvXUlGfzCCplisZFm2nh9JlhFqUDrUnkFkWRYqtWcZoQalQ+0ZRJZloVJ7lhGqYTo0xTQkhSHZh0BWptjNmzeVYbZ7925VudW5c2dp2LChHDt2TBYsWCBJSUly//59qVKliqxatUqBU6xYMRk5cmQGgw2VYo4phncOHz4sK1eulAEDBsjZs2fTTTH3v6NyDesQ3xNPPCE9evSQOnXqKFMtNTVV1q//26yupk2bSqdOnSRPnjyPkZNd++Tuzftk1YK0iE0x56Bfvf2BtGjUjqaYfX8sYs6IH0kxQ8gNokSA2osSOC6LGQFqL2YIuUGUCFB7UQLHZTEjQO3FDCE3yAYBmmKUCBHIAQTCmWIwnz777DMVAQypM2fOyPTp09W/w4CaMmWKdO3aVWrVqqVaIr1Wit27d08WLlyo9u3WrZsy2Jz2SbcpNm/ePClevLh06NBBdu7cKV988YVqzTxy5Ij69yFDhsitW7dUHC+99JLUrFmTplgO6IVHeEOAH0necOJb8UeA2os/ptzRGwLUnjec+Fb8EaD24o8pd/SGALXnDSe+FT0CNMWix44riYBnBELNFOvYsaOgymrChAnSt29fKVu2rNpv0aJF6n/r1av3WMtjdqaYM1MM60uWLKlMraeeeirDTDG3KbZ48WJBpVqXLl2kSJEi6fns3btXmWp9+vRRs8ly584dNldWinmWAV+MMwL8SIozoNzOMwLUnmeo+GKcEaD24gwot/OMALXnGSq+GGcEqL04A8rtHkOAphhFQQRyAIFwlWKhfo6KLlSMtWjRImJTzGmffPjwoWzevFm+/vprZYydO3cuZKUYUl+2bJl6F8aX0z6J9Vu3blVrLl++zPbJHNAIj4gcAX4kRY4ZV8QHAWovPjhyl8gRoPYix4wr4oMAtRcfHLlL5AhQe5FjxhWRIUBTLDK8+DYRiAqBcKYYDKdJkyapWyFLlSql9o6lUsw9U+zKlSsyduxY6dmzp9o3VPukM3T/0aNHcvDgQXU22ifdVWPXrl1TMbZu3VrNG8v8sFIsKklwURwQ4EdSHEDkFlEhQO1FBRsXxQEBai8OIHKLqBCg9qKCjYvigAC1FwcQuUWWCNAUo0CIQA4gEO1MMcfIcsyrXbt2qVlfuMUy8y2S7kH7qPTatGmTrFu3Tt566y25ePHiY6ZY9+7d1ZD9xo0bqzZODOZHyyRMMay7dOmSMtQw92z8+PE0xXJAJzwiMgT4kRQZXnw7fghQe/HDkjtFhgC1FxlefDt+CFB78cOSO0WGALUXGV58O3IEaIpFjhlXEIGIEYj29snMphiqtlJSUuTOnTsyYsSIDBVdMLicmWIYyl+6dGk1K6x69ephZ4qdP39eDfZHe6X79kkM1589e7a6ERMPb5+MmHIuyAEE+JGUAyDziJAIUHsUhl8IUHt+Ic9zqT1qwC8EqD2/kA/OuTTFgsM1MyUCCUEgu/ZJL4e+M3qkl9fCvrN3/vmY1nOxmQjwI8lM3myImtqzgUUzc6D2zOTNhqipPRtYNDMHas9M3kyKWmtT7Pbt23Lo0CFV6ZIvXz6TcGWsRCAwCNAUCwzV2iXKjyTtKAlMQNReYKjWLlFqTztKAhMQtRcYqrVLlNrTjhLrAtLaFLt586a89957gj8I+H+80QqGQd958+a1jggmRARMRYCmmKnMmR83P5LM59DUDKg9U5kzP25qz3wOTc2A2jOVOfPjpvbM51D3DLQ2xRzwMD8JfxiWLl0qO3bskGbNmslrr70m1apVo0Gmu8IYn/UI+G2KValYXVLHrLceZyb4OAL8SKIq/EKA2vMLeZ5L7VEDfiFA7fmFPM+l9qiBRCNghCkGEC5fvixr1qyR1NRUuX79ulStWlUOHjwoP/7xj6VRo0aJxon7EwEiEAYBP00xGGLvj0qRmsl1yE8AEeBHUgBJ1yRlak8TIgIYBrUXQNI1SZna04SIAIZB7QWQ9BxOWWtT7O7du7Js2TKZN2+eXLhwQTp27KgqxCpUqCC4Xe/w4cPyl7/8RX72s59J4cKFcxg6HkcEiAAQgCm2adMmgkEEchwBfiTlOOQ88H8QoPYoBb8QoPb8Qp7nUnvUgF8IUHt+IR+cc7U2xa5cuSLTpk2TNm3ahGyVhGm2f/9+NYg/KSkpOKwxUyKgEQI0xTQiI2Ch8CMpYIRrlC61pxEZAQuF2gsY4RqlS+1pREbAQqH2Aka4D+lqbYqFM70wgH/16tXSrl07KVCggA+w8UgiQAQcBGiKUQt+IcCPJL+Q57nUHjXgFwLUnl/I81xqjxrwCwFqzy/kg3OulqbYo0eP5OrVq3Lp0iUZM2aMjBw5UooWLZrOyq5du2TWrFnyi1/8QooVKxYctpgpEdAQAZpiGpISkJD4kRQQojVMk9rTkJSAhETtBYRoDdOk9jQkJSAhUXsBIdrHNLU0xdA2+R//8R9y8uRJNUusZMmSkidPnnSY8ufPL71795a2bduq2WJ8iAAR8A8BmmL+YR/0k/mRFHQF+Jc/tecf9kE/mdoLugL8y5/a8w/7oJ9M7QVdAYnPX0tTzEkblWLvvfeejBo1SooXL554NAJ4wu3bt1XWbEMNIPlxSpmmWJyA5DYRI8CPpIgh44I4IUDtxQlIbhMxAtRexJBxQZwQoPbiBCS3iRgBai9iyLggQgS0NsUwO+zzzz+Xl156SQoVKhRhaua8jnbRKVOmyDPPPCPNmzdXgW/cuFH9M3ToUGVYXb58WSZMmCB9+/aVsmXLRpTc0aNHZcWKFdK/f//HzK+ZM2dKwYIF1a2e0Tyo6hs7dqz07NlTKleuHM0WYdcgZtw+iidv3rxSo0YN6datmxQpUuSxNWi3nTt3ruzbt0/9rlatWtKjR48sdQNcUlJSBMYgKg5Lly4tXbp0URc35MSTSOwyx48cx40bJy1atJC6detGlN62bdtk9uzZSjuZW5mxEU2xiODky3FEgB9JcQSTW0WEALUXEVx8OY4IUHtxBJNbRYQAtRcRXHw5jghQe3EEk1uFREBrUwz/j/xvf/tbZbjUrl3bagpxccCZM2eU6QWTbPr06XLgwAF58803lQl28OBBWbp0qQwZMiRigzArUyxWUBNp7MAUAyavv/663LlzRxl7wGHYsGHyxBNPpIcOnUycOFEqVqwo7du3Vz+fM2eO3Lt3T611t9668wUumE2H/QoXLix79uyR+fPnq9bcatWqxQpNtusTiV28TDFcdgEzrUmTJtKoUaOQOdEUy5ZqvpAgBPiRlCBguW22CFB72ULEFxKEALWXIGC5bbYIUHvZQsQXEoQAtZcgYLltOgJam2KoFEMlDwwj96B9RF+mTBn52c9+9tjPTeUWZg9Mn0GDBsnDhw/l008/lfv378sLL7wgDRo0kHXr1snx48eVaYaqsalTpwpMHZhDqIiqU6eOPHjwQFJTU2X9+vUKhqZNm0qnTp3kxIkTylDDpQSbN29WBtDAgQNVZRfOxAMzCXuiTXX79u3qDJgdqMyCqYTLDT777DNlNKEKC2bVK6+8osw7pwUTez733HPqXZhS4A/vOtVdWe0fije3KYbf42xUy8Gcef7559OX7N27V5YvX67MLaeiEPEtXLhQevXqFVYjblPM0dfatWvl22+/TTfTkAuqpJBLs2bN5NVXX1V4LliwQFVOwbgErgMGDFCmHAxNcIV4YCiBF5i6qERDNSDWYH9UPyI+N3bAHfPyUO127do1xd9TTz0lS5YsUVro0KGDtG7dWu0FLUAj58+fV2cgT1T8hcIYt7T+6U9/Upzi6dixY7p56IB45MgRQdUg9kMeMAaBCQwxxIunfv36CpfMD00xU//WMT9ufiSZz6GpGVB7pjJnftzUnvkcmpoBtWcqc+bHTe2Zz6HuGWhtisFU2Llzp6oSyvzAPIABk5SUpDvGnuKDYQHTBKYXDJiVK1eqNjcYN927d1fmE8wKGCUwPmAKwiSByQUTDIbQ4cOH5YsvvlDVZLdu3VL7Oa2nMJM6d+6sDDYYNk4FFgxHtymGNkQYc9evX1frHUML62GC1axZU8W2adMmGTFihFrrbp9EvNOmTVOmSqVKlVT768WLF5WZghxC7Y+2US+mGN6BUQbjBjg5D3LApQyhDJuswA9liuFnMPTQtopKrhkzZkifPn3UZQ+TJk1SxlCFChUUNl27dk3HA8bc8OHD5fTp06qNEybZk08+qUwlGJvgEv8OIxKc5MuXT+3vxg684oGJhnl6MISrVKmiDC8YcYgF3MBYQ2VcmzZt1PmIFz9DPNgjFMblypUL2z6JsxAHLq6APqCnrVu3KgxgwGXXdklTzNMfcb6UAAT4kZQAULmlJwSoPU8w8aUEIEDtJQBUbukJAWrPE0x8KQEIUHsJAJVbZkBAa1PMHSkqZWD0wGiw8cZJVEHB6IDpBZMCJtmLL76o2vlgTKFaCRU+MFWAA0xBVHA5VWMwYU6dOqWqj2DiwEDLnTu3gjBz++SOHTskLS1NmR6oasLjVIrVq1dPGTjuGVT4/YYNG2Tw4MHKzHGbSfid29jBDDBUOaF6DQ8MLBg1MKxgkIXaP9yMq8yVYtjP68+8/DkPZ4o5LZUwHGHoObnAKELlGOZyOe+gmgocwDiCEQizElpF1RYe4AEeMCsOZiFwdmavhTLFwuEDPpz1wBfGFQwy8IEqLxid0AB0EmoPzEkLZ24hL8yvc/iFKTt+/Hh5+eWXlQHoxRR7d8ooL5CHfeed0SOjWl+lYnV5f1SK1EyuE9V6LjIbAX4kmc2fydFTeyazZ3bs1J7Z/JkcPbVnMntmx07tmc2fCdFrb4qhAugPf/iDqlyB0fO73/1OtXk1bNhQmUY2PYsWLVJG17lz59QMp+TkZGWEwDSCKQUTBEPm9+/fr8wyvId2PbTvYQA62iKBE4wjGDXu9kn3oP1ITTFUlTmVZY7J5phCmU0xp4rNme3lNn5gxMXDFMupSjEYjBgy737ACcxJtE+iOg+mmNuwgimGFlZU0sHoxIP342mKffPNN+kXEDixORqAhiI1xTIbjW5DNCszzTkblWJ+mWKIAcZY6pi/tQzzCRYC/EgKFt86ZUvt6cRGsGKh9oLFt07ZUns6sRGsWKi9YPHtR7Zam2Jon/zNb36j2s8wQ+r3v/+9jBo1SlUioXoF/+4euO4HgPE8E1VIa9asUZVFaA+E0QGTA+YXfoZKIGCCKh5n8DlmS7mrlpx4gBHa/TCDCmZZLKYY9oykUgwxolUTTzwrxSKdKQbjCq2ImJMW6sluphjaRN25OHtkXueuFIN5iKorVMYBd8ckjKcphuo1mJ+Y4Zb5EgGcF6kphr3c+5lUKeZwsnf++Xj+UeRehiDAjyRDiLIwTGrPQlINSYnaM4QoC8Ok9iwk1ZCUqD1DiDI4TK1NMbQRvvfee8r8wuP8OwbR499Hjx4d1vAwkRPMo/r444/l6aefTjc8MKsKlXEY8o7qK8z6giGI1jbckIg2OrRAfv/735e//vWvqvUSRhCG7sM8i4cpVr58eTXgPtRMMbSyon0Sc88Qd3YzxUIZNpiLBfMJQ/LdrbFZ3T6JGVqYNYc2RfwvWk8xwwxz1qAP9+2T0ILzrnv/7G6fxIw2YI92VLQ8YhA+9sF8rswzxVC9h3ZUVIhh+D5MMXA1efJkdXNqKFMMs7/c2IUztJx2Vqd9EkYwNIDZZJirhzgxDB8zxjB8PxTGNWrUUGtQXYm5Ye4nHjPFQlWKQYPHDp6QtKUb5NaN2zL4nb6SVCD0DMBQ7ZPVKtWQ7u36S5smL0lSviT5+R9/IBu2p4X8o01TzMS/8WKPmR9JsWPIHaJDgNqLDjeuih0Bai92DLlDdAhQe9HhxlWxI0DtxY4hd8gaAa1NMRglv/3tb5Wp0KpVK1Up9uMf/1hVU+GGvp/85CdqppItD9rWMFwdpgVMFDyoQoJR1qVLFzVUHY9zEyTwwbuYKdWvXz81DB4zpXbv3q3ei1f7JEwZ95nPPvusqtbDQH8YNGjlRCUZKpfAVVa3T4abWebMOIPZ5TwwxTCTC0/evHlVGyluf3RaSFEJ9tZbb6mKLBhMGHC/Z88eVVWHWy8xCwxGGwwr97vO/jDFgDdwh1kG8w8VblWrVlWvoDV1y5Ytqlrvxo0byhiD2YWzYIqhdfLYsWMZbp/EvDfc0gkMcHMk/oFGMQQ/80wx7O/GDtVaXmaKIQ7kNG/ePFVFWLp0acU/2ouzMta+/PJLhQPMNBho7ifU7ZNoBXW3Uoab/RaufRJm2OF9R6RU2ZJyaM+38tZP34jIFPvk32ZIpbLJcunqBSlfupKM/mAETTFb/rKLUx78SIoTkNwmYgSovYgh44I4IUDtxQlIbhMxAtRexJBxQZwQoPbiBCS3CYuA1qYYor5w4YL8+te/VlU6MDtw2yTmOv3TP/2TlC1bltTmAAKovDp79qwy3cAB2grRJti/f//H2veiCQfthjB5YOyYcIlCqLbLaPK2ZU12M8V2b94nqxakRWyKOfj86u0PpEWjdjTFbBFMHPPgR1IcweRWESFA7UUEF1+OIwLUXhzB5FYRIUDtRQQXX44jAtReHMHkViER0N4Uc6LGnCO0rqFiyNYbKOfj4+kAACAASURBVHXVKGZ5oWoLrZqoTkOlEgwxzDyL9YHhhmqpRo0aqfZLEx6aYhlZoilmgmrtjJEfSXbyakJW1J4JLNkZI7VnJ68mZEXtmcCSnTFSe3byqlNW2ptiaDE7deqUapnEgPESJUqoVkrMdTKhqkgnshmLXgig1RImr+ktwDTF9NJVkKLhR1KQ2NYrV2pPLz6CFA21FyS29cqV2tOLjyBFQ+0FiW1/ctXaFIMhhrlJmN/0d3/3d2rW08GDB9VAedzEiDlNNMb8EU4QTsV8rm3btqWnigpFzBxr2LBhlrpzz/XKjJPzOwy+x+UAmCGG21WzezDzC/PAMMcNcaBy8pNPPpG2bduqWWt4MH8Ns94wS83rs2PHDtWajFlp0T40xaJFjutiRYAfSbEiyPXRIkDtRYsc18WKALUXK4JcHy0C1F60yHFdrAhQe7EiyPXZIaC1KYYh87/4xS9k5MiRUr169fRcMH9qzJgx6nfxaOHLDiT+PpgIwMDCsHnc+gmD9vjx42pYPm7adOsxnPEVajB9VoZZVihjuD9uE4XhhYH6aOHEbZIw1RAPbnrETZd16tSRxo0beyaMpphnqPiihgjwI0lDUgISErUXEKI1TJPa05CUgIRE7QWEaA3TpPY0JMWykLQ2xVD18v7778vbb7+thrw7D4bvf/jhh/KjH/1I3TzIhwgkAgG3Kebs7/wMN3Bizhpmq+HGTJhLzg2auAE0f/786oZUaLhZs2bq1sw8efJkuB3SbZB988036tZKmF/OLZduw9cxvXDbKP7B5QS4rRLtl7ig4P79+zJhwgRVPVmhQoUsbwDFZQmIzakocyrFcJMmTL9evXqp+W6pqalqjhwe5yZT5JD5YaVYItTHPb0gwI8kLyjxnUQgQO0lAlXu6QUBas8LSnwnEQhQe4lAlXt6QYDa84IS34kFAa1NMVTnoCUMhgH+H2/ngSGA/+ccw9lhPjz3/9k7Dygtqmz7H3LOGRskiCAZGQQkI0kEkZwzODjoe4bh4eg4763nPEfUcZwZmVGHnDMSBRGQIKDwyCAoOeec43/t67/6VX/9fd31pb51q3atNcsOde89Z5/dTfVvzr1VubJ6KyUvKhBLBQKhGDrF8LV27dpJ9uzZU4RigFt9+/aV69evK1iFbY41a9YMCsWKFy+u7sG8ZcqUUW/3PHXqVLK3ewLC3bp1SwG2adOmCcAcYFyrVq0UFMNW4379+qmz9wC3unTpIiVKlJClS5eqr2GLJMbh3q5duybCPEAxdJthmzK6zADddu3aJd9++63aromzz/C9li1bSoUKFQjFYmkyzhWVAnxIiko+Do5CAXovCvE4NCoF6L2o5OPgKBSg96IQj0OjUoDei0o+DnaggKuh2OXLl+W9996T06dPh0wF29veeustyZMnj4N0eQsVcK5A4JliAGGAW/Xr11dbKVPqFMO2Rmv7JO47d+6cdOvWLSgUQxcYur569+6tYC8+x5tWs2XLluTssj179sjq1atVh9esWbPUfzds2KC2eOKwfgAynLW3bNmyJGeLYW3kAigGQGaPDWO2bNmiABleYvHMM8+oNbHWggULFDzDdk10l4W6UusUc6L4a8OHOrkt5D175p2LajwHm6kAH5LMrJsXoqb3vFBFM3Og98ysmxeipve8UEUzc6D3zKybSVG7GorZhUTX2LVr1xQowJYxXlQg3goE2z5prYkzvZxCMfu5XfYtk9bHgL74X2qH3QNuoQMM2zF37typ7ge82r17t/qZANRq0qSJAmDWWWiIF3B59OjR0qlTJ7XFMxCKYbtn0aJF1YsscH4aoNiDBw8UqEOOONsvmu2TTupEKOZEJd4TqAAfkugJXQrQe7qU57r0Hj2gSwF6T5fyXJfeowfirYDroRhA2Geffaa6X7DtC3/8N2/eXIYMGaLewseLCsRLgdSgGLb2ojMr2JlidvCE+7B9MVSnGOLHL/vUOsXu3LmjgBcubIsEwAIomzFjhvrZwLZKgC2sh3vxpkxcqXWKAX5Z2yexRbJUqVJJJMW5aBMmTJDGjRurg/wDL3aKxcuBnDc1BfiQlJpC/H68FKD34qUs501NAXovNYX4/XgpQO/FS1nOm5oC9F5qCvH70SrgaiiGbWSffPKJ5MiRQ/r06aPOcbpx44ZMnTpVda+8+uqrarsZLyoQDwVSgmIATXgbJA6lx8H26LYC+BowYID62H6m2Pjx4xXAwlldwTrFAs8UQzfXgQMHFHDDtkj7hbk3b96s1gEAu3v3rnrrJNYeNGiQehsruthSOlMssFPMOmgfXWc4zwznkq1atUouXryousvwc4hc3QrFyiSUk8Ujf3khAC9/KcCHJH/V203Z0ntuqoa/YqH3/FVvN2VL77mpGv6Khd7zV711ZOtqKIY/ykeMGCHDhg1L9vbJDz/8UIYPHy758uXToRvX9IECKUExbOfFQfToYET3Yvny5dWB9ABZAFc4g+vnn39WEDcWb5+05La2NNo7JbHF8eDBgwpmAaIhNhyUP2fOHLX+E088Ie3bt5fcuXMngXKY0761E/Br+vTp6nw+bMPEeGzNxOXW7ZMAYh8PGyUVSiXvYPOBRX2fIh+SfG8BbQLQe9qk9/3C9J7vLaBNAHpPm/S+X5je870F4i6Aq6EY3tz3/vvvqy6xcuXKJYqBP9TxNry3335bdZHxogJUQJ8C2D65adMmfQFwZd8qwIck35Zee+L0nvYS+DYAes+3pdeeOL2nvQS+DYDe823p0yxxV0MxqIC36/39739XnSvoeNm/f796g94rr7widerUSTOhuBAVoALBFSAUozN0KcCHJF3Kc116jx7QpQC9p0t5rkvv0QO6FKD3dCnvn3VdD8VQiuPHj6u34OHQfRyuj/OZcI4TLypABfQrQCimvwZ+jYAPSX6tvP686T39NfBrBPSeXyuvP296T38N/BoBvefXyqdd3q6GYjgPCV1heCMeDtnnRQWogPsUIBRzX038EhEfkvxSafflSe+5ryZ+iYje80ul3Zcnvee+mvglInrPL5XWl6eroditW7fkgw8+UG/Aq1ixoj6VuDIVoAIhFSAUozl0KcCHJF3Kc116jx7QpQC9p0t5rkvv0QO6FKD3dCnvn3VdDcXQKTZq1ChZuXKleiOe/SpSpIi89dZbyb7un9IxUyrgDgUIxdxRBz9GwYckP1bdHTnTe+6ogx+joPf8WHV35EzvuaMOfoyC3vNj1dM2Z1dDsTt37sjOnTvl9u3byVTJkiWLVK5cWTJnzpy2inE1KkAFkihAKEZD6FKAD0m6lOe69B49oEsBek+X8lyX3qMHdClA7+lS3j/ruhqKoVPs4MGD6lD9vHnz+qcqzJQKGKQAoZhBxfJYqHxI8lhBDUqH3jOoWB4Lld7zWEENSofeM6hYHguV3vNYQV2Yjmuh2IYNG2TEiBGSI0cOuX79ugwfPlzq1KnjQgkZEhXwtwKEYv6uv87s+ZCkU31/r03v+bv+OrOn93Sq7++16T1/119n9vSeTvX9sbYroRgO2H/vvffk+eefF/zBjS2Us2fPVmAsa9as/qgMs6QChiiAn9FrjxyKKNoyCeXk42GjpEKpShGN5yB/K8CHJH/XX2f29J5O9f29Nr3n7/rrzJ7e06m+v9em9/xd/7TI3pVQ7OLFi/Lhhx/KsGHDJF++fBL4eVoIwzWoABVwpkA0UAwrdG7eS959+RNni/EuKmBTgA9JtIMuBeg9XcpzXXqPHtClAL2nS3muS+/RA/FWgFAs3gpzfirgcQUigWL1azSVtwe/J6Ufeczj6jC9eCrAh6R4qsu5U1KA3qM/dClA7+lSnuvSe/SALgXoPV3K+2dd10Kx//7v/5bWrVtLzpw55dq1azJr1izp1KmT+hwX3z6Z3KQ///yzzJs3T86ePSvZsmWTpk2bSv369SV9+vQxd/S2bdvUllZsZx06dKjkyZMnojUmT54sVatWlSpVqiQZ//DhQ9myZYt89dVXcvnyZTV/u3btpFKlSpIuXbqI1kpp0DfffCOnT5+Wnj17Op77ypUrMnfuXNm7d68a88QTT0jHjh0le/bsjudI7cYdO3bImjVrZMCAAerWKVOmSLNmzaRkyZKpDU2z70cCxTZNPSjHrx+Qwxf3yf0H9yRbpuxSqUhNKZSzeNC4792/K7sP7JDpS8bLtRtX5f1//1SyZY2dzmkmFheKqQJ8SIqpnJwsDAXovTDE4q0xVYDei6mcnCwMBei9MMTirTFVgN6LqZycLIgCroRigCA4UwyQItRVpEgReeuttyKGMV5zw9GjRxUwadOmjYIzAGMTJkxQYKxmzZoxTffOnTsyZswYeeqpp+TJJ5+Mau5QUAwwaMmSJdK9e3cpXry4egvp9OnT1eelS5eOas1gg8OFYjj3bvz48ZKQkKAgFa45c+bI3bt3FVjLkCFDTGL0IhT76I3PpW7N+rLt5PdSLHdJeaxAJdl2cr3cuntTapdsIpkyZE6mHWDYtp/+V0oUfVS27tkon/zHGEKxmDjM7En4kGR2/UyOnt4zuXpmx07vmV0/k6On90yuntmx03tm18+E6F0JxUwQzm0xomsL3XOAYtb1ww8/yLFjx+TZZ58VwCd0dR06dEj69OkjV69eVZ1eeLMnuo4Acm7cuKE6n/r27as68hYuXKimwpzo1gNkw8f4OubBVa1aNenRo4fs2rVLQSHMASjXvn17yZ07twDqrFq1StD5lT9/funQoYPMnDlT3Q+ghK6vRo0aJekUA1gaN26cVK9eXWrVqpWYz6JFi1RcuB/roHtw9+7dqjMLcdWoUUMABwG4EBPytUMl5Isz6rZv3y6XLl1SL3FAnNOmTRN0vuEqVaqUAn2bN29W3VmYY+3atXLgwIEksGvPnj2ybNkyGThwYGJnGCDuggULpHPnzupr6HLDW1QzZswojRs3VnEDltlBIOAaAGODBg0U4J0/f75kzpxZ7t27J2XKlJEVK1aouPLmzSuDBg1S2hctWlRQW8DJ5s2bq7mh4+HDh2XGjBly7tw5pW2XLl0E8BgaIGerC84OAKED4jly5Ih60ys63dCNd//+fVm8eLGsX79exYOc8PVgV7idYl/9Y4M8yHpHjl06KE8m1JdcWfLIkYv7ZN/53VKtWG0pkKNIyB+vtVtWyMQFXxCKue0XkKZ4+JCkSXguK/QeTaBLAXpPl/Jcl96jB3QpQO/pUt4/6xKKeaDWVudWvXr1km1DRHoWeAH8atmypWDbH6DTCy+8oIAYIBUAFjqeJk2apEBL4cKFZfTo0WrrJeAQgA8gUK9evZRiFsjBtkcAFXSpAcKUKFFCli5dKhcuXFAQBtAKoAggDqDmyy+/VEALkAX3IA5sk7Vvn0R8mB8ALdg2QQAbxIwLEAexAWzhY0CnlKAY5gb0A+RDroBi6DwLBEVYH9t1H3nkEXVf5cqVk3TcrVy5Uk6cOBFyuyXmw3ZWrHX79m01x9NPP63mSAmK4T7UBWARoCuwUwxxAS4iV+gOPfv166fqhHqhMxAwETBr69atqnb79u0LCcWgG0Ahao63vH777bdqDKAbQCDqjTwBPHv37q0gW+AVLhRbOWqrXH54Tk5dPSa/SmggV69clUzZM8rOU5ukctFfScEcRQnFPPB7KS1S4ENSWqjMNYIpQO/RF7oUoPd0Kc916T16QJcC9J4u5f2zLqGYB2pt7zYKPJvLgmL2s6gAlQBqcO4YwAvgCTq3ALHQTQXwARgFQILvA5igAwvwCR1Zget9/fXXqvMMoAYXOpUAfjDfyZMnE4GMteUQ8K1s2bLq3mDbJ7F9FoAHUCoYFEN3E2Bat27dVNcULqurDeeTpQTFrPPLAnOwQzF0tUEHgMGKFSsq4IdcChQokOiWlLZbYu6xY8dKkyZNpEKFCmrMxo0blcYASwBRweJAp5g9doxLafukXScARqwBQJYpUyYFHhFDq1at1MehOsWQJ76P89oARnEBskLfhg0bqvihB2AdYFswfxGKeeCXiKEp8CHJ0MJ5IGx6zwNFNDQFes/QwnkgbHrPA0U0NAV6z9DCGRQ2oZhBxQoVqpNOsUAohi2Nq1evVkAEF7ZBAvwAwqBjCB1fFlADrEHXEAARoEggUALYAkizztaywxp8bAGZYLArGBRLrVMMHVLYOomti9YB/xakwjbEaKEY8sb2SGybxJZBbBUFgLMf8J9Sp1iwPAO3ccYaiv30009JXhRgrxHyCQXFcB+gJraLotsMYBMdfSNHjlRbTO1XixYtEmts/zqhmAd+iRiaAh+SDC2cB8Km9zxQRENToPcMLZwHwqb3PFBEQ1Og9wwtnEFhuxqKAdhgKx62/Nnf6AfogE4WbPPKlSuXQXLHL9RQZ4oBID333HMyderUxLcW4tB6vKUSh9YDZtm7ntDlha1y2IaIDjGc7wUABGDy/PPPS8GCBYN2igHMWeeZRdspltKZYuhuw5lfON8M54YhHlz2TjFAHmz7C3ammJNOMcwH76E7Ch1wgEGBHVKhzhTDmWBt27ZV+to74gI7xQDb0HkVeKZYNJ1i6PhDJxpqF9gphu9BE4C9YF1u6Abbv3+/0hFwFB6wx5+ScyOBYjfSX0k8U0zup5OLt8/wTLH4/Xrw7Mx8SPJsaV2fGL3n+hJ5NkB6z7OldX1i9J7rS+TZAOk9z5bWNYm5EooBsKBb6fz586ojCNvocMC6daHrBlvR/vjHPxKK/X9RrLdPAlxhy9uZM2cS3z4JAGPvFLOATv/+/dUh8HirI/4LGAIghbcqAqrgYPcHDx7I559/rjqycD4WtuYFdoqldqaYvUsJh7ejAymlM8WQkvX2SYAvvH0SnWrW2yetc9BwX+CZYoCk2DaI+XEeGGAhthYCoOLjUFAM4A8vJbDAEeZGrDiA/6WXXlIH3dsvaysoOuoAD6GT/e2TmC/UmWIAT+iG69q1qzocH4APeQTbPgmfYxsruuJw2eto70hD3qHOFMOZYNbZY4CKqC+2SuLMNpxRhpcZAGwBluL8N2iFLjmMg/6AbDjwHxCvWLFiyX55hQvFpo34SkqUKCnbTm6QIjkT5PFCVVN9+6S1KA/ad82/Ha4IhA9JriiDL4Og93xZdlckTe+5ogy+DILe82XZXZE0veeKMng6CFdCMQAZAIyzZ8+qc5LwRzverGhdeBseDhS3zqXydIXCSA4QBvADuqGzDhrVr19fnREVuH0Sb3Jct26dgorly5dX54ABhkBbQBucOWadEYZa4D50TOEKhGLoMkrp7ZN2KHbz5s1U3z6JNTDnli1bVCw4FB/ACOdeAfCh2ynU2ycxFhAJLwUA6ENuWBOwKyUodurUKRk1apTqPLN0QHcVDqmHDvatk1ZJALbwts4ff/xRddLhcHzcC+0BF0O9fRKQDmAKawLwIVe8mTIYFEOnGuJCPQDGAK3QwYVxgds0Q719EmfIIc5Nmzap2MqVK6cgHiAoQCDOOINn7G+fxHrwCMbgqlu3rnohAgBZ4BUuFOvUvJf88eVP5OdzO+XQhZ/k3oO7ki1TdqlUpKYUylk8RccTioXxC8EHt/IhyQdFdmmK9J5LC+ODsOg9HxTZpSnSey4tjA/Covd8UGTNKboSilma4I/+f/3rXzJ48ODEs6M068XlfaIAoBa2nAL44Cw1XqEVCBeKYaaP3vhc2jT85cUMvKhApArwISlS5TguWgXovWgV5PhIFaD3IlWO46JVgN6LVkGOj1QBei9S5TjOqQKuhmJIAh1B2LqFLhj7he1fVleO02R5HxVwogC2g2JbYeXKlaV9+/ZBu6OczOOXeyKBYtDmxY7/LtUr1JJsWbJL3WoN/SIX84yhAnxIiqGYnCosBei9sOTizTFUgN6LoZicKiwF6L2w5OLNMVSA3ouhmJwqqAKuhmLY9venP/1Jbf/DVkD7YfvYTgloge1+vKgAFdCnQKRQzB7xnnnn9CXAlY1VgA9JxpbO+MDpPeNLaGwC9J6xpTM+cHrP+BIamwC9Z2zpjAnc1VDs4sWLMmLECBk2bJgUKFDAGFEZKBXwkwLRQrEyCeVk8cj1fpKMucZIAT4kxUhIThO2AvRe2JJxQIwUoPdiJCSnCVsBei9syTggRgrQezESktOEVMDVUAwHhP/zn/9UXWI814kupgLuVCAaKAYg9vGwUVKhVCV3JseoXK0AH5JcXR5PB0fvebq8rk6O3nN1eTwdHL3n6fK6Ojl6z9Xl8URwroZiOE8Mb+nDmwTx9kP7GwCLFCkib731Fg/g94QNmYTJCgCKWW+pNDkPxm6eAnxIMq9mXomY3vNKJc3Lg94zr2ZeiZje80olzcuD3jOvZqZF7GoohrPEdu7cKbdv306mK88UM81qjNerChCKebWy7s+LD0nur5FXI6T3vFpZ9+dF77m/Rl6NkN7zamXdnxe95/4amR6hq6GYXdx79+7JzZs3JWfOnEk6xkwvAOOnAqYrQChmegXNjZ8PSebWzvTI6T3TK2hu/PSeubUzPXJ6z/QKmhs/vWdu7UyJ3PVQ7MSJE/KXv/xFtm7dKgkJCfLRRx/JjBkzpEaNGlKnTh1TdGacVMCzChCKeba0rk+MD0muL5FnA6T3PFta1ydG77m+RJ4NkN7zbGldnxi95/oSGR+gq6EYtk/i7ZO1a9eWmjVryp///Gf1JsqrV6/KmDFj1Mc5cuQwvghMgAqYrAChmMnVMzt2PiSZXT+To6f3TK6e2bHTe2bXz+To6T2Tq2d27PSe2fUzIXpXQ7GLFy/Khx9+qOAXLuvjBw8eqI+HDx8u+fLlM0FnxkgFPKsAoZhnS+v6xPiQ5PoSeTZAes+zpXV9YvSe60vk2QDpPc+W1vWJ0XuuL5HxAboaiqFT7IMPPpCKFStKo0aNVKfYG2+8IatWrZK9e/fKb3/7W8mUKZPxRWACVMBkBQjFTK6e2bHzIcns+pkcPb1ncvXMjp3eM7t+JkdP75lcPbNjp/fMrp8J0bsaikHA8+fPy/vvvy/bt2+X9OnTS+bMmaVUqVLyu9/9TooWLWqCxoyRCnhaAUIxT5fX1cnxIcnV5fF0cPSep8vr6uToPVeXx9PB0XueLq+rk6P3XF0eTwTneihmqXzjxg25ffu2ZMyYkW+g9IT1mIRXFCAU80olzcuDD0nm1cwrEdN7XqmkeXnQe+bVzCsR03teqaR5edB75tXMtIhdD8WwhfLHH3+U3bt3y4ULFxL1zZ07t3Ts2FGyZ89umuaMlwp4SgFCMU+V06hk+JBkVLk8FSy956lyGpUMvWdUuTwVLL3nqXIalQy9Z1S5jAzW1VDs7t276kD948ePq3PF7BehmJF+Y9AeVABQ7NojhyLKrExCOfl42CipUKpSROM5yN8K8CHJ3/XXmT29p1N9f69N7/m7/jqzp/d0qu/vtek9f9c/LbJ3NRTD2yffe+89daB+kSJF0kIPrqFBgZs3b6ptsX57aQLeoorcs2XLps7LM/WKBooh587Ne8m7L39iavqMW6MCfEjSKL7Pl6b3fG4AjenTexrF9/nS9J7PDaAxfXpPo/g+WdrVUOzWrVvyl7/8RXr27CklS5b0SUm8keaRI0dk1KhR0qxZM2nYsGGSpHbs2CGTJk2SXr16Sfny5WX8+PFStWpVqV27dpL7MMc333wjPXr0kKxZsyabAy9fgDdwDy6sFeq6fPmyjB49Wjp16pSmXsI5eIsXL5ZNmzbJ/fv31dpdu3aVAgUKqA7I6dOnKx2yZMkSUXw///yzzJs3T86ePavgWtOmTaV+/foxg2z4GRwzZow0aNBAqlSpElTeSKBY/RpN5e3B70npRx7zhuGZhRYF+JCkRXYuKiL0Hm2gSwF6T5fyXJfeowd0KUDv6VLeP+u6GoqhDDhL7OOPP5bKlSsn6STi9kl3m9SCYgULFpTBgwcrYIMLYGjKlCmya9cuBbRCgRbcazoUQ66zZ89WL4jo0KGDAnvLly+XvXv3yqBBgxI1Qa6RQLujR48qLdu0aSNPPPGEAmMTJkxQYKxmzZoxMUi8oNimqQfl+PUDcvjiPrn/4J5ky5RdKhWpKYVyFg8a9737d2X3gR0yfcl4uXbjqrz/759Ktqw8TzAmRTZ4Ej4kGVw8w0On9wwvoMHh03sGF8/w0Ok9wwtocPj0nsHFMyR0V0MxHLI/YsQIuX79ujRv3jzJofrorAEoy5w5syFS+ytMAK358+fLvXv3pF27dlK6dGklwKlTp2TGjBmSIUMG1UEGKDZ58mTVKYaPActmzpwpOE8OoAdQxuqkWrt2rSxZskTBUXSYYfthYKcYQBQ6s9avX6+80blzZ8mVK5fqWsNcuHr37q28g7XmzJkjeLMp1mrfvr1cu3ZN5s6dK3379lVvOV24cKEaA/CE7wE6AXABbuXLl0/QrXbp0iVBtxTGIy/rQq6AVn369BHAQVzwMrrDWrRooeJC7o0bN5Zp06YlxodOsnXr1qmvQxOsi26ttm3bJuqIuQDc8HOA2Kzrhx9+kGPHjqlYsDVz1qxZCizjhRS4r0aNGgKYZu/AQ+femjVrZMCAAYLOs1WrVsnDhw9VfCdOnFD54ULMwbrxwu0U++iNz6Vuzfqy7eT3Uix3SXmsQCXZdnK93Lp7U2qXbCKZMiT/mQYM2/bT/0qJoo/K1j0b5ZP/GEMo5q9fKUGz5UMSTaBLAXpPl/Jcl96jB3QpQO/pUp7r0nv0QLwVcDUUw5ligGLDhg1T2814maOA1eWVkJAgV65cUW8KTZcunaxevVpOnjypQBRgih2KFS5cOBE6lSpVSoGnffv2KVgDkINtggBMefLkUTArGBRbsWKFHDhwQIE0AB3cBwiGLi379knEB2DVpUsXKVGihCxdulS93RTbK/F1QFjEgzE47wsxnD59WpYtW6bmBpBCXoBngFbYDgoQZcE/VArQDYAJYwO3f+L76A4DFAPYw2WPD9DqzJkz0r17d5XP119/Lf36i1GLmgAAIABJREFU9UvsLgMwBiirV69e0G47wEHARVzQHrEDvOFjgLuUoNiCBQuUzqhdPDrFvvrHBnmQ9Y4cu3RQnkyoL7my5JEjF/fJvvO7pVqx2lIgR+jzA9duWSETF3xBKGbOr4K4RsqHpLjKy8lTUIDeoz10KUDv6VKe69J79IAuBeg9Xcr7Z11XQzH84f/ZZ5/JCy+8kKbnQPmn/PHLFNAJHVvoLAJwAphChxfOD2vUqJGsXLky8Zwqq1MMIGfr1q3qXoAb+/ZJwDT4weqKQndT4Jli6DwbN26c6kCrUKGC6nYCrKpevbryjx06ATJdvXpVQSJc586dSwRUAFl4sQPGfPvttwrmAZIBzAEuIQZ7d1socGTvwAoXigHooWMNWiB3gLnWrVsnFiw1WIXuLmjRrVs3KVq0qBpndb2hKy8lKGbpijGprYN7wu0UWzlqq1x+eE5OXT0mv0poIFevXJVM2TPKzlObpHLRX0nBHL/EG+wiFIvfz6yJM/MhycSqeSNmes8bdTQxC3rPxKp5I2Z6zxt1NDELes/EqpkVs6uhGLqJsO0NAAXdQfYL0OKtt95K9nWz5PdutABa2LrXv39/BWMqVqwo+fPnV4AM2wOnTp2aDIoBOOF/VueUHYqhMws1t7bvBYNitWrVkpEjRyZu97PUxbY/fM8OxQC17PPZz/TCxzt37lQdZBYYgv/QsYU8Ard8hgJH0XSKYfvoxIkTpVq1aupA51atWiUBw6l1iln6Dxw4MPFnBCAM+uLQfEIx7/7s+SkzPiT5qdruypXec1c9/BQNveenarsrV3rPXfXwUzT0np+qrSdXV0Mx/OEPOIGDygMvnimmxzBOV7VDGXyMX2Y4bL9YsWLy1FNPJXmjYaw6xfDWRXSiAZyVLVs2SaiBB9mjU8zeeWbvFMNAbLtEtxo6xACoAGbRrfX888+r88GcdIqFOlMM2xgxL0BbqO2TiGHjxo3qrK+8efMGfQNnqDPFoDcO20eXHN7caZ1nZu8UQ/7YBooOtsAzxdgp5tTlvE+3AnxI0l0B/65P7/m39rozp/d0V8C/69N7/q297szpPd0V8P76roZi3pffuxnaoRi2H/7rX/9SZ4DhfK0cOXIEhWLFixdXW/6wXTbwTDGcQ4bthAA5KZ0phi2b2HoIGASohTPGsH0Sa6JTDIfkP/roo2prZrAzxdClhjgB19CpiLdE4vPPP/9crYszxLAN1AkUs799Egf+Y5z97ZOAchYUg0b2+OCM8+fPq+3DtWvXDnrAvfX2SYA6bBfFGWTW2yeRc6gzxXCA/tixY9VLCB555BF1PhrOU7MO2rdDMasjrU6dOkrHYFck2ydvpL+SeKaY3E8nF2+f4Zli3v11ELfM+JAUN2k5cSoK0Hu0iC4F6D1dynNdeo8e0KUAvadLef+s63oohrcI/v3vf1fbvuwXznv6+OOP1RsAeblPgcDte4BV6MYCdELnFQ6Jxza+WL99El2FixYtkk2bNilR6tatq87iQpcXDurfsGGDOqcL2yCDvX0yd+7cahy6qjCXdeYYwBFgErZi4nICxXCfPR7ANfgW20fx4gj7QftY1x5fpUqV1HleAHfYOglgGOzC2yK//PJLOXv2rHrDJDrE0DGHfAH1gr19EvPgrDS8NCBjxozqTZ54UyWAI+azQzHcizdh4k2iLVu2lCZNmiQLI1woNm3EV1KiREnZdnKDFMmZII8Xqprq2yetRXmmmPt+1nVGxIckner7e216z9/115k9vadTfX+vTe/5u/46s6f3dKrvj7VdDcVwEPp//dd/qY4W/OGNP+B5UQG/KPDTTz8pIAWQiC4zt17hQrFOzXvJH1/+RH4+t1MOXfhJ7j24K9kyZZdKRWpKoZzB4R+hmFurrzcuPiTp1d/Pq9N7fq6+3tzpPb36+3l1es/P1debO72nV38/rO56KIZusJdffll11vCiAn5RAJ1ohw4dUl1t6C5z8xUuFEMuH73xubRp+MubP3lRgUgV4ENSpMpxXLQK0HvRKsjxkSpA70WqHMdFqwC9F62CHB+pAvRepMpxnFMFXA3FkAS2wl27dk2dqYQtYdaFj7HlDGcx8aICVECfApFAMUT7Ysd/l+oVakm2LNmlbrWG+hLgysYqwIckY0tnfOD0nvElNDYBes/Y0hkfOL1nfAmNTYDeM7Z0xgTuaih28eJFef3119Wh6IEXzxQzxmMM1OMKRArF7LLsmXfO4yoxvXgowIekeKjKOZ0oQO85UYn3xEMBei8eqnJOJwrQe05U4j3xUIDei4eqnNOugKuhGEtFBaiA+xWIFoqVSSgni0eud3+ijNB1CvAhyXUl8U1A9J5vSu26ROk915XENwHRe74ptesSpfdcVxLPBeRqKIZOsREjRsiwYcN4ppjnrMeEvKJANFAMQOzjYaOkQqlKXpGDeaShAnxISkOxuVQSBeg9GkKXAvSeLuW5Lr1HD+hSgN7Tpbx/1nU1FHv48KHMmDFDMmTIIM8880ySqvBMMf+YlJm6WwFAsU2bNrk7SEbnSQX4kOTJshqRFL1nRJk8GSS958myGpEUvWdEmTwZJL3nybK6KilXQzGeKeYqrzAYKhBUAUIxGkOXAnxI0qU816X36AFdCtB7upTnuvQePaBLAXpPl/L+WdfVUMw/ZWCmVMBcBQjFzK2d6ZHzIcn0CpobP71nbu1Mj5zeM72C5sZP75lbO9Mjp/dMr6D743c9FMMWys2bN8uqVavk3Llz8h//8R/y008/SdmyZXnOmPv9xQh9oAChmA+K7NIU+ZDk0sL4ICx6zwdFdmmK9J5LC+ODsOg9HxTZpSnSey4tjIfCcjUUAxAbM2aM7Nq1S5o1aybLli2TP/zhD7J792757rvv5LXXXpNMmTJ5qBxMhQqYpwChmHk180rEfEjySiXNy4PeM69mXomY3vNKJc3Lg94zr2ZeiZje80ol3ZuHq6HYpUuX5P3331fwK3PmzPLhhx+qN1Hisj7Oly+fe9VlZFTABwoQivmgyC5NkQ9JLi2MD8Ki93xQZJemSO+5tDA+CIve80GRXZoivefSwngoLFdDsatXr8q7774rgwcPloIFCyaCsJMnT8qkSZPk7bfflhw5cnioHEyFCpinAKGYeTXzSsR8SPJKJc3Lg94zr2ZeiZje80olzcuD3jOvZl6JmN7zSiXdm4eroRhk27Bhg/z9738X/OGNbZR169aVFStWKFDWuHFj9yrLyKiATxQgFPNJoV2YJh+SXFgUn4RE7/mk0C5Mk95zYVF8EhK955NCuzBNes+FRfFYSK6HYtD71KlTsnLlSrlw4YLkzJlTnnnmGXnkkUckXbp0HisH06EC5ilAKGZezbwSMR+SvFJJ8/Kg98yrmVcipve8Uknz8qD3zKuZVyKm97xSSffm4WooduPGDfnxxx/liSeekOzZs7tXRUZGBXysAKDYu5N+OevP1Ou14UPTPPQyCeXk42GjpEKpSmm+tlcW5EOSVyppXh70nnk180rE9J5XKmleHvSeeTXzSsT0nlcq6d48XA/FRo8eLd98842UKlVKnn/+ealZs6bkzZvXvYoyMirgMwUIxSIvOMDY4pHrI5/A5yP5kORzA2hMn97TKL7Pl6b3fG4AjenTexrF9/nS9J7PDZAG6bsailn5P3z4UE6cOCHLly9X54llyZJF2rZtKy1atFBvpeRlngL379+X27dvS7Zs2VyxDdZJPA8ePJCbN2+qmNOnT69d9EjicZJnuIkRioWrWNL798w7F90EPh7NhyQfF19z6vSe5gL4eHl6z8fF15w6vae5AD5ent7zcfHTKHUjoBi0uHv3rjpoH11jOHz/qaeekpdfftkT2yovX74sI0eOlEuXLqmy46y0hIQE6dKlixQpUiSNrBB8mSNHjijNe/ToIVmzZo1ZLLt375Zly5apFyY42RprafT4449Lx44dk4A0xDhq1Chp2LChNGvWLKIYncRz/PhxmT59uvTq1UsKFy4c9jrIYfLkydKzZ0/JkydP4vjA+mfMmFG9WOK5555TADjUZY8H9wWbG2PtNTxw4EBYujtJ0o1QDCB9w4pNMuOLeXJk/3Fp1Ppp6ftqV8mTP3fQlGK9fTJHtpzy0Rufy9PVGkvmTJnl/KWzMnrupzJ23j+SrU8o5sRlwe/hQ1Lk2nFkdArQe9Hpx9GRK0DvRa4dR0anAL0XnX4cHbkC9F7k2nGkMwVcDcXu3Lkj3333ncyfP1/2798vDRo0UN1hlSpVEoADr1yAItgm2qlTJylZsqSgm2f9+vWCXwCDBg2SHDlyaEs1XlAs3IQscATYMWTIEClQoEDiFIsXL5Y1a9aoFzBECsXCjSeS+1OCYvb6X716VSZMmCBPPvmketuqkyvU3IFQLJZg04rLjVDs8L5jMu2fc6T/Gz2kUNECsnz+ajl78rx0G9I+aGdirKHYG33+IJ2a91QgbOGq2fLh659J8cIJ8uoHA2XHz1uSlJRQzInDCcUiV4kj46EAH9DjoSrndKIAvedEJd4TDwXovXioyjmdKEDvOVGJ90SjgKuhGP7Qnz17tjz99NPy2GOPeQqE2YsWCMXwPfvX8KZNgB+AMmwX7dy5swKDO3bskO+//159DV10RYsWlb59+6rOqylTpqjPf/jhBwFcbN68uTRu3Fgtu3btWtUthK9jHsA4dEphrgEDBqiOMNyDriJ0X2HLKtZEl1T9+vWlQoUKcuvWLRk/frwClaVLl5ZZs2apGBAL1sJ9R48elSVLlqgz4DZv3iy5cuWS3r17K/Bnh20AXcHG298uCj0AivA1gCKcLYfr2rVrMm7cOJUz5gUUQ8dU1apVpUqVKirOMWPGqDjLlSsXUhfEanXEoetq48aNsnDhwiQaQS+rGwvxr1q1SsWDj9HZh9yQK7ZYBsvnypUrITvF7FAMeX311VeSKVOmFPNBvlY8GGPvFEMtZs6cqTos8aIK6IAOtzNnziTmiZ+tfPnyyfbt21WXIuBW+/btJUOGDOrziRMnyrFjx6Rs2bKC2Fu2bKk0DbzcCMWuXLwqly9ckRJlH1Hh7t68V1bMXyMvvtlHMmdNvuU61lDsnV+PkML5i8orf+qr1v+3Hm9K20ad5Z2Rr8qG7WsIxaL5V8s2lg9JMRKS04StAL0XtmQcECMF6L0YCclpwlaA3gtbMg6IkQL0XoyE5DQhFXA1FLOiRucMANCePXvUH+jooAFg8coVCMVwVhQAGCDViy++qMAWABWgBs5WmzNnjgIwABwAG3369JESJUooCAIo07RpUwWC8ufPr7YaAtp8+eWX0q9fPwVsMKZ79+6SO3duBT4ATSpXrqzGAJABwk2aNEl9rVChQokQBaAMcKVNmzZy6tQpFQfWXr16tYIoAGdYC1/v37+/4O2hAFa4v3r16grEnT59Wm0fxNY/C0IBugUbX7BgwcQSW51QNWrUUPAN8A/QCDBv3bp1KlfkkxoUC6XL9evXE+M5efKkzJ07V20ZRUca9MLc9erVSwLFFixYoPLHFlfcA2iG3JYuXRo0H8QbavukHYqdP39e3YeuSADIUJAvFBRDjQAQO3TooF5QgbP49u3bp4BnIBQD7IKWgIuoOaCYNS80BQgDMMR88JIpUMz+u+Hunbsyd9wiyVMgj7Ts2CTor41YQ7HART57Z6qCZL3faivXb14jFIvRL28+JMVISE4TtgL0XtiScUCMFKD3YiQkpwlbAXovbMk4IEYK0HsxEpLTmAvF8EPw/vvvq84f/JEOKIStlMOGDUvsFjK9vsHOFAOMAmQqVqyYAkvo2AIgQVcV4AUgEy50+QDE4AJkAnQCvECnGAARAIcduqGTCyDs2WefVTAMXUG4MC/ADs7KqlixohqPee2wCEAFHWsAQQBTAGBYC6AN21kBfQBkEB+AjhWTdR4ZwCa2OQbCGawdbDxity6rUwznbKGLCvAGMApxIl4AU3yeGhQLpYs9VkA+AC7APFzotrp37576mr1TzMoFnXWHDx9WMHDgwIFKh2D54BwxJ2eKYU2AX0At1CtcKHbw4EHZunWrAqeor70rLxCKBeuog+7wXNeuXVW3ob3bzjQoNvWfc2Ti32ZIm+4tpO9r3SRHruxBf13EE4q91utt6dqqr4yc9pFMXPhFsvW5fTLy3+B8SIpcO46MTgF6Lzr9ODpyBei9yLXjyOgUoPei04+jI1eA3otcO450poCrO8XQafSnP/1J/XGOriXr2rlzp9rK97vf/c7RIe3OpNB3V7Dtk3YYZD+E3/o6oBMgULhQDB1lgIoASwCMAEroDsMbFQGW0A2GLZWHDh2Sbt26qS4hq6MLawMqoRMN4Ajb5jAeIA7bBXEvutwAiXAWmh004WuhoBjyDzY+EIpZ3VSoP67atWvL1KlTVdcbtmnGCooBDlpz2V1hP7cLoMkOxezfA0QKlk9KUMzeKYa3cgKw4f7WrVuHDcWw9dPqyEP84UIxrIv4AfjwsclQDPnjjL5vF34nJ4+clh6/6SjpMyR/c2i8oFi3Vv3kle7DZcXGJfLOp68F/SVDKBb5714+JEWuHUdGpwC9F51+HB25AvRe5NpxZHQK0HvR6cfRkStA70WuHUc6U8DVUOzixYvy4Ycfqq4wnH1kXdhehq8PHz48ydedpey+u1KCYtbZXeiAwtZR+wXIFC4Us4MmwBfAj+LFi0uTJk3Udkd0eWG7KqAbuoICD9oHIMNWR9QGsBIvAQAoA0TCQffYhmcBHidQDHMAAAUbHwqKYV50rD366KOqk83qjLNDMYA9dNMFO1MsWAedPVb7NlF8PZxOMWwbxbbKYPk4hWJY0w4QAemC5RNq+yQ7xUTOnDgnt2/eTjxT7NjBEzL501ny0jv9JXfe5Fuv4wHFGtZsJv855APZuGu9vPnJ0JC/eAjFIv+dzIekyLXjyOgUoPei04+jI1eA3otcO46MTgF6Lzr9ODpyBei9yLXjSGcKuBqKAUZ89NFHUr58ebVdDoeaY6sdznvau3ev/Pa3v1Vb1Uy/UoJiFgBCVxe2IWI7HM7gAvA5d+5c2FDs7NmzsmHDBrUFEt1bOIcMWzQBxay1tm3bJi+99JI6nywQiuFznC8FSPPCCy+obYU4cB+dfE899ZTqNsP5ZTj/zAkUsw7wDzY+FBRDvFgTmmCLIA76xxZDC4rhgHyclQXghm2N1nlY1kH7qUGxwDPFALnSp0+vNLJvnww8Uwz5QhPrPLZAPZxCMQtWoj4AfqHyCQXFUBNsf0QsqZ0pFmz7JLr/kKfJZ4rt23VAZo6arw7Wz18on6xcuFaO7DsmvV7pLBkzJX9zbayhmAXEDp88qA7bDzxHzP47i1As8t/gfEiKXDuOjE4Bei86/Tg6cgXovci148joFKD3otOPoyNXgN6LXDuOdKaAq6EYUkBXGM4UwxlWOGcLHUqAZG+++aY6BN0LV2pQDJBk0aJFsmnTJpUu3r6IbXU4ZD7cTjEcoo+tkzjIH9vKrLdPYvskLpxFhUPZAWOsNyta2ycBaexvnQQ8wYU3FAIEoYMM556hRug0w8sQ7GNDbZ8E3As2HrFZV6BG+OWIA/axTROx26HYhQsXFDTDywAAjgBSGzVqlPj2ydSgmNO3TwKK4V6c02V/+2QoPXCPkzPFcB6ZBYJxwH+ofGLx9slgUAwdgva3T2LLLQA1zqFDfQMvN7598uGDh7Ju+UbVHXb6+Flp1Ppp6ftqV8mTP3fQXxmxhmJ/fPkT6dT8FzBsv2YtmyS///TVJF8jFIv8tzgfkiLXjiOjU4Dei04/jo5cAXovcu04MjoF6L3o9OPoyBWg9yLXjiOdKeB6KIY0ADWwLQ8dMAAGOXPmVMCGV2wVAPjAGV3WWWGxnd1bs9kBH2Ch1y6ATXQlAmzizafz5s1Tb6kMBqLdCMXCrUesoVg46xOKhaNW0nv5kBS5dhwZnQL0XnT6cXTkCtB7kWvHkdEpQO9Fpx9HR64AvRe5dhzpTAFXQzH8YY4uGXSq4HB1dEzhyp49u3pzIt7Mxys2CmBb5JgxY9Q2SGxVtd5KGZvZvTeLl6EYIDS6ENEJh58/bPvEVkx75569ooRi0fmbUCxy/fiQFLl2HBmdAvRedPpxdOQK0HuRa8eR0SlA70WnH0dHrgC9F7l2HOlMAddCMZx7hfPE8GZBvO3w7bfflscee0xtV8OWwZYtW0qHDh2cZcm7qAAViJsChGLRSUsoFrl+fEiKXDuOjE4Bei86/Tg6cgXovci148joFKD3otOPoyNXgN6LXDuOdKaAK6EYzq1677335Pnnn1db+QLfQrl//351kDjOFcPbD3lRASqgTwFCsci1L5NQThaPXB/5BD4fyYcknxtAY/r0nkbxfb40vedzA2hMn97TKL7Pl6b3fG6ANEjflVAsEILduHFDli5dqrrDsHUy8PtpoBOXoAJUIIQChGKRWQNA7ONho6RCqf97oURkM/l3FB+S/Ft73ZnTe7or4N/16T3/1l535vSe7gr4d316z7+1T6vMXQnFrl69qjrFXnrpJfX2wMAL5x3hQPjf/e53CpLxogJUQJ8CgGLWm1H1RcGV/agAH5L8WHV35EzvuaMOfoyC3vNj1d2RM73njjr4MQp6z49VT9ucXQnFIAHedrdixQr59a9/LeXKlZNMmTIJ3o6IH4ovvvhCunbtqjrHeFEBKqBXAUIxvfr7eXU+JPm5+npzp/f06u/n1ek9P1dfb+70nl79/bw6vefn6qdN7q6FYvfu3ZNly5bJxIkT5fTp04lqlC5dWgYNGiS1a9eWdOnSpY1KXIUKUIGQChCK0Ry6FOBDki7luS69Rw/oUoDe06U816X36AFdCtB7upT3z7quhWL+KQEzpQJmK0AoZnb9TI6eD0kmV8/s2Ok9s+tncvT0nsnVMzt2es/s+pkcPb1ncvXMiJ1QzIw6MUoq4FoFCMVcWxrPB8aHJM+X2LUJ0nuuLY3nA6P3PF9i1yZI77m2NJ4PjN7zfIm1J0gopr0EDIAKmK0AoZjZ9TM5ej4kmVw9s2On98yun8nR03smV8/s2Ok9s+tncvT0nsnVMyN2QjEz6sQoqYBrFSAUc21pPB8YH5I8X2LXJkjvubY0ng+M3vN8iV2bIL3n2tJ4PjB6z/Ml1p4goZj2EjAAKmC2AoRiZtfP5Oj5kGRy9cyOnd4zu34mR0/vmVw9s2On98yun8nR03smV8+M2AnFzKgTo6QCrlWAUMy1pfF8YHxI8nyJXZsgvefa0ng+MHrP8yV2bYL0nmtL4/nA6D3Pl1h7goRi2kvAAKiA2QoAir07aZjZSTB6KhChAq8NHxrhSA4zVYEyCeVk8HOvS/vWnU1NgXEbrAD/ODS4eIaHTu8ZXkCDw6f3DC6eIaETihlSKIZJBdyqAKGYWyvDuNJCAUKxtFDZfWsUL1hCVoze4r7AGJHnFeAfh54vsWsTpPdcWxrPB0bveb7E2hMkFNNegvADuH//vty+fVuyZcsm6dKlC38CjkgzBR48eCA3b95UtUqfPr2jdW/duqXuy5o1q6P7dd9EKKa7AlxfpwKEYjrV17v2nnnn9AbA1X2pAP849GXZXZE0veeKMvgyCHrPl2VP06QJxaKQ++uvv5arV69Kx44d1Sz79++XuXPnyqBBgyRv3rwCuDF27Fhp0qSJVKhQIayVMHbKlCnSrFkzKVmyZJKxu3fvlmXLlsngwYMle/bsYc1r3fzNN9/I6dOnpWfPnhGNDxw0efJkBX/69u0rmTJlUt8+cuSIYJ0ePXrEHPBAnzFjxkjlypWlYcOGar2HDx8q/fG9rl27SoYMGcLOLVTM+PqoUaPU3Bawaty4sTRq1CjFdY4fPy7Tp0+XXr16qbGh9NixY4ds375d1WPGjBkKorVt2zbs+AMHQJMLFy7I+vXrZe/evdK5c+dEP6Fes2bNkl27dikfwceVKlVSdbPnas3ZokUL5cfAi1As6jJxAg0K4P9cOLr/uKxZskFuXr8l/V7rJpmzZlaRnDh8SsZ/Mk02rdkmZSs8Kj1f7ixVa1cM+n9CEIppKF4cl+zYrKf8e8/fSaF8ReT2nVsy/9uZ8od/vB50RUKxOBaCU4dUgH8c0hy6FKD3dCnPdek9eiDeChCKRaEwYMLatWulf//+kjlzZgU8Vq5cKb1791YQ7Ny5cwJYBNBRsGDBsFZKCYqFNVGIm+MBxQB1AFaeeuoptWo8oRjmBxxcunSpgpC5cuWSkydPyoQJE6R79+7JQKJTzVKCYgBIAwcOlDx58sipU6dk0qRJ0q5dOylXrpyj6VPSww7FHE3m8KajR4/KggULpHz58oJ/ULp165aozZdffqlAXYcOHWTfvn3y1VdfSb9+/aRAgQJJZr97967yMQBg6dKlCcUcas/b3K0AYNjBvYelYNECcuDHQ/Lim30UFLt187Z88acJUr9lbalRt4oc3ndUJvx1ugx5u78ULp789zihmLvrHE50ObLllInvLZCMGTLIOyNfl5Z120qHZt3lb1PelymLxySbilAsHHV5b6wU4B+HsVKS84SrAL0XrmK8P1YK0HuxUpLzhFKAUCwKbwB6oZurT58+CspMmzZNABCKFy8u6KrZs2ePrF69WoEGdCVYXTkAaM2bN5f69eur1QHW0Pl1584d1anTqVMn1ZGAuYsWLSo//PCD+h7GoDsJoMPqOPr555/l+++/V1AOkA73o1srf/78qnNr5syZ6usJCQlqTsA6dIht27ZNrV2qVCkZMGCA+ho6lJAT7u3SpYsUKVJEAGtCzW+XDtAEHUnY1glwlC9fvmRQDHHMnj1brl+/rsAMYOGJEydkw4YNCiSiwwzr4fOqVasqiIPYsI0QGh04cECNsTrAoDUgGIBPvXr1ZPHixSpngDnAnmB6Iz7ALMx56NAhVTt0+0EnzPfEE0+osejssm9fBNCyQzFsi8Q8NWrUUFDM3tV3+fJlGT16tKojAJoFRvFx2/sjAAAgAElEQVR1q25ZsmRROS1ZskTljRwwJ/LDPbjQlYWx0BLA8dKlS4KurPbt2ysNoKc9btQQgBBrBl72mKA9ckT88NSjjz6q/Dlx4kSpWbOmVKlSJclwwMd169Yl6QK038BOsSh+iXCodgV2b94rK+avSYRil85fkU1rtki9FrUlW/ascufWHZn06Uxp0bGJJJQunixeQjHtJYxZAHWqNpARr/5D1mxeLr//9FXB5+8O/UQWrJqpwFjgRSgWM+k5URgK8I/DMMTirTFVgN6LqZycLAwF6L0wxOKtESlAKBaRbL8MAlgASGjatKnqrsE2OcCZLVu2qI4cQA+AIkAaABtADWxfA2CZM2eO6jDDHABF6G7KnTu3mg9gBqAB2wMBtzAeY9DZA8AGqGSHYhgPuFOiRAkFSbB1s3Xr1mrNs2fPqq2EAD+YD9ADsMXeKXbx4kUFcZBH9erV1Va7rVu3KiCFDqJQ8wdCMXTDAb5kzJhRgRs7vEPM48aNkxdeeEEBMcSJfAEGAWegF8ZjLcA4bItEvABLjzzyiLoHX0P89gvgEd1i2Go4f/58lWuxYsVC6p0zZ041L2Jo2bKlqg/AGrqlAAiXL1+ucrZgnLVWIBRDboCI2BoKaBUuFMP4efPmqboBYsEPoaDYlStXFJC6du2a0gHaQjvo+eyzzyrQibg3bdokv/nNbyKCYsgTAA7a27dIApYht4oVKybT3tKGUCyKXyIcql2BQCgWGNCpY2dkxhfzZMBve0jO3DkIxbRXLL4BTPrTQsmdI3dip1jbxp3k/dG/l0Vr5hKKxVd6zu5QAf5x6FAo3hZzBei9mEvKCR0qQO85FIq3RawAoVjE0v0yEBAH4AogBh1dgCuAY88//7zqAkLXDUATOpgAi9AVZHXpoJsMHV4AYYAbgGFWF1Tg9kl7pw/WtUMx6ywq6+voGAJIGz9+vNryZp1nZocedigGALZx40YF3BDfjRs31FlorVq1Uh8Hmz/wLDJrbnROYV3kb20pBTjCvPaXA2BNdDrhe1OnTlXdVuiSwzwAXIAz0LZw4cIKyADMYM3ArX2ANgBFgEy4D8AIHXGh9MZ8doCFOPA/dKpBe6dnikFrwCP8D1184UIxdBBiXJs2bZSP7NsnAzvF0DUHH1nnqDVo0ECNQUedVbNAaBdo68BOMZw1Bn3v3bunvIKzz6BjnTp1kkAxdPLhnDboAxAX7CIUi/KXCIdrVSAlKIatlGM+mix1mv5KnqxXNWic7BTTWr6YL96qXjt559cjpECegnL//j2Zs2KqvPPpa0HXYadYzOXnhA4U4B+HDkTiLXFRgN6Li6yc1IEC9J4DkXhLVAoQikUlnyiYhG4ldGehYwidYthGibOX0LmDzihsRwSowvY7wBt0BGFrHra6obsLB/TjPCcACIAd+/ZJ66D9cKEYYIu1hc86qD8UFAs8XywQvoQDxRAv4CByf+aZZ+S7775T4AtQbNWqVWo7KUAbrmrVqinQBSC0c+dOqVWrlqxZs0ZtXcT90BXddoBl2OqIbrJgb9v86aefFODBtk1AL1yh9A6EYoG5Oz1TDJ130BMxI75woZjVEWd1ZYULxZCf/UUJ4UIxaITOReQAT8KHAGWAqNb2SXyObkNojs7DUBehWJS/RDhcqwKhoBiA+9xxiyRL1izSuluzkC/UIBTTWr6YLl6qeFn5x9uT5MyFU/LmJ0MFh+73aD1Axs//TL6Y/ddkaxGKxVR+TuZQAf5x6FAo3hZzBei9mEvKCR0qQO85FIq3RawAoVjE0v0y8NixY2rbHi6AKAAogDJAofTp06sOG5wfBWiC7ieAImyDCwRWGI9OKoAznElWt27dkKAF98a6U8zeLRVNpxggD6AausXQKQawAiiGQ/CxXRDbRKGDHUYBzgAkYvskoJX1NknEge4lACh01QWedWWVLhAIWVv+gukdTaeY/UwxqwZWV579fC4nZ4rp7hQLtD22twKQocMP59LhOn/+vPIgYGShQoVC/qQQikX5S4TDtSoQDIrh99aqRevk3Onz0r7fcym+YZZQTGv5Yrp4uyZd5Ld9/1P+PnWEzFg6Qc298NPvZOuejeqMscCLUCym8nMyhwrwj0OHQvG2mCtA78VcUk7oUAF6z6FQvC1iBQjFIpbul4EAXJ999pnqbBo8eLBkz55dvZkQ2w/LlCmjDqzHFjVAIpyJhTczogMK54OhIwpnfmEbHM6WQvcYztrCVsxooRg6sFI6UwxvyQTQQwyAUimdKRZupxh0QWcXzu4CYMH5XPgcLxPAOWrYRootpvgv4sQfoDifCx1z2A4IKGhdyAEvBXjppZdUN16wKxCK4cD8UHoHQjGAH+uss3DOFAOowxrYGotaYQsszj4D9ARgXLhwocol1EH7gITYlgj9UztTLNj2SWgUzZlidh1xZhmAJeAttlJaW3gB7s6cOaO+FqxDz5qDUCzKXyIcrlWBQCiG30erv1ovP275Sfq93l2yZsuSYnyEYlrLF9PFG9ZsJu+98jfZdWC7/OfI16VNo44yuOO/ybyVM+S9UW8TisVUbU4WqQL84zBS5TguWgXovWgV5PhIFaD3IlWO45wqQCjmVKkQ9+EPKHQJAYYBHuCyth8CZlhvmASAwn0AUDjjC4fbo/sJH2PrJA63R4dT4NsnI90+Cdhkf/sk4BRgx5NPPqliArgbNWqU6s4CtAKkCfX2yUigmLX17vDhw2p+QMNFixaptxjiTZ142yLedInvoaPMeuukdUaWJTcAEw6+TwnMBNs6GErvsmXLJunAwzqBb3EM9fZJ6IXv4UI+gEHYVgiYhBgAxgDLHnvsMXUfuq5i8fbJYFAMXXNW3Dib7PHHH1drAzriZQKBV+CZYtb30R2GN5jiBQbwI3LBhc4xvIAA58phK3BKF6FYlL9EOFyrAoFQ7Mqlq/LhsE/lf9f+8oZe6+r9b12k+0sdksVKKKa1fDFfvH+738jA9i9LgbyF5N79u7J2y0r57Z9/LddvXku2FjvFYi4/J3SgAP84dCASb4mLAvReXGTlpA4UoPcciMRbolKAUCwq+dw9GJAEXWrosELHDw60b9euXaqQwy1ZoeMLMQO64Kw1Xv+nAM6lQ03x4gFs08XbJ7GVE1tVrU6vtNKLUCytlOY6blSAUMyNVUmbmAjF0kZnrpJUAf5xSEfoUoDe06U816X36IF4K0AoFm+FNc6PA9TnzJmjDvDPli2b2tqHLrGUtsJpDDfJ0ui8wvZLbDnFGyXTGvS4RYdQcQAY4lw2dBiiUwxn2QGIhdpiGs98CMXiqS7ndrsChGJur1D84iMUi5+2nDm0AvzjkO7QpQC9p0t5rkvv0QPxVoBQLN4Kc34q4HEFCMU8XmCml6IChGL+NQihmH9rrzNz/nGoU31/r03v+bv+OrOn93Sq74+1CcX8UWdmSQXipgChWNyk5cQGKEAoZkCR4hBi8YIlZMXoLXGYmVNSgZQV4B+HdIguBeg9XcpzXXqPHoi3AoRi8VaY81MBjytAKObxAjO9FBUgFPOfQcoklJPBz70u7Vt39l/yzFi7AvzjUHsJfBsAvefb0mtPnN7TXgLPB0Ao5vkSM0EqEF8FAMU2bdoU30U4OxUIogAfkmgLXQrQe7qU57r0Hj2gSwF6T5fyXJfeowfirQChWLwV5vxUwOMKEIp5vMAuTo8PSS4ujsdDo/c8XmAXp0fvubg4Hg+N3vN4gV2cHr3n4uJ4JDRCMY8UkmlQAV0KEIrpUp7r8iGJHtClAL2nS3muS+/RA7oUoPd0Kc916T16IN4KEIrFW2HOTwU8rgChmMcL7OL0+JDk4uJ4PDR6z+MFdnF69J6Li+Px0Og9jxfYxenRey4ujkdCIxTzSCGZBhXQpQChmC7luS4fkugBXQrQe7qU57r0Hj2gSwF6T5fyXJfeowfirQChWLwV5vxUwOMKEIp5vMAuTo8PSS4ujsdDo/c8XmAXp0fvubg4Hg+N3vN4gV2cHr3n4uJ4JDRCMY8UkmlQAV0KEIrpUp7r8iGJHtClAL2nS3muS+/RA7oUoPd0Kc916T16IN4KEIrFW2HOTwU8rgChmMcL7OL0+JDk4uJ4PDR6z+MFdnF69J6Li+Px0Og9jxfYxenRey4ujkdCIxTzSCGZBhXQpQChmC7luS4fkugBXQrQe7qU57r0Hj2gSwF6T5fyXJfeowfirQChWLwV5vxUwOMKEIp5vMAuTo8PSS4ujsdDo/c8XmAXp0fvubg4Hg+N3vN4gV2cHr3n4uJ4JDRCMY8UkmlQAV0KAIq9O2lYVMu/NnxoVOMjHVwmoZx8PGyUVChVKdIpOE6jAnxI0ii+z5em93xuAI3p03saxff50vSezw2gMX16T6P4PlmaUMwnhWaa0Stw69YtNUnWrFmjnywGMzx48EBu3rwp2bJlk/Tp08dgxsimMBmKIWOAscUj10eWPEdpVYAPSVrl9/Xi9J6vy681eXpPq/y+Xpze83X5tSZP72mV3xeLE4ppKPORI0dk1qxZMnDgQMmTJ09cIli7dq1s2LBBhgwZIjlz5ozLGsjjm2++kR49ekQNiiZPnixFihSRZs2ahYwVUGrMmDHSoEEDqVKlSlxysk+6Y8cOWbNmjQwYMEDlN2PGDAWg2rZtG/O1oSOuUPkHq+fx48dl+vTp0qtXLylcuHDMY8KETjQ3HYohzz3zzsVFP04aXwX4kBRffTl7aAXoPbpDlwL0ni7luS69Rw/oUoDe06W8f9YlFNNQ63hDsbt378r48ePl6NGj0rVrV6lYsWJcsvQbFIuLiP9/0pSgWFrVM1h+0UCx+/fvy9H9x2XNkg1y8/ot6fdaN8mcNXNQGWO9fTJHtpzy0Rufy9PVGkvmTJnl/KWzMnrupzJ23j+Crk8oFk93x29uPiTFT1vOnLIC9B4doksBek+X8lyX3qMHdClA7+lS3j/rEoppqHVKUOzGjRuqi2z37t2SPXt2adOmjdSoUUNFiW6hZcuWyZ07d6RSpUrSqVMn1bkUeJ04cUIWLlwopUqVkitXrkjHjh0lXbp0gnWXLFkiefPmlc2bN0uuXLmkd+/eUrJkSXn48KGaH9/PlCmTlC9fXi5evKi6pPD54sWLZf369ZI5c2bp3LmzWj8Qiu3atUtmz54tyOHpp5+W5557Tm3rcxK3vVMMH+fLl0+2b98uly5dEnQiPfPMM/LPf/5TfY6rRYsWqqvq2LFjMnXqVDl37pyKCbFBE8yBtffu3avyx1yBc7Zv314yZMggVtzXr19XWvTs2VM2bdokX3/9tVoLeg0dOlQ2btyoPse6AFVfffWV6sbLmDGjNG7cWBo1aqS+PmXKFClatKj88MMPqlbNmzdX30cNgq2F+VOCYqHqefnyZZUn4sXH8+fPV/W5d++e0ge1RIfbvn37VA7oKEtISFC1Rhxz5sxRtXriiScEWuTOnVvQHbdq1Sp1D/yBtQM1D/RbqE4xwLCDew9LwaIF5MCPh+TFN/ukGRR7o88fpFPzngqELVw1Wz58/TMpXjhBXv1goOz4eUuynxlCMQ2/CGOwJB+SYiAip4hIAXovItk4KAYK0HsxEJFTRKQAvReRbBwUAwXovRiIyClSVIBQTINBQkExdNbMnDlTRQSQc/r0aZk2bZr6GGAKwKl79+4KXkycOFHBjPr16yfLAIAFkKRevXpqy1+fPn0UFMG648aNU6CtevXqCrBhDUAVfA/zd+vWTW1jxMcXLlxQUGzdunVy4MABBVUASQBTANNu376duH3y7NmzaisfOtMKFCggEyZMkGrVqkmJEiUcxR0IxQDz+vbtK9euXZNJkyYpaFOsWLEk2ycBa9AR16RJE6lQoYKKCxDohRdeULAIcAjx4Gv4PNic0BKaYAyAGPTH16BR4PZJO7jCxz///LOKETogRoBAgDls8cyfP7+qG3T98ssvpV+/fqpOodZKCYqFqmcgFEMMyAO+QJeg9Tm0Wb58uezZs0cGDRokqBXAXZcuXVR9li5dqmoNHwDGLliwQHkGAC2aTjHLmLs375UV89ekKRR759cjpHD+ovLKn/qqMP6tx5vStlFneWfkq7Jh+xpCMQ2/9+KxJB+S4qEq53SiAL3nRCXeEw8F6L14qMo5nShA7zlRiffEQwF6Lx6qck67AoRiGvwQCooB8gCaAEyh0wgXOr5woRsHIOzZZ59V0AMdTsEuHLwOKIPOqrJlyypohE6zmjVrJuvsskMfdHMBsgDk4LK+BxAGMNewYUMFntBBBNgCqIbz0KwzxdBFBrBijd+6davqRkIcTuIOhGJVq1ZV54bZoUy5cuWSQDHMj3UBpgANDx8+rEAfYgbUs+ZAPpg/2JzYWgqohe4ydHJZcQMQhYJiAJFjx45NhHGYH11kiAegCXqhmwyQDZqOHj1adfU98sgjIdcKBcVSqmcgFLOf7xboMXgLvkB8AF9Xr15NrBW67KyOs5MnT6quOuSPy1QoFviz8dk7UxUk6/1WW7l+8xqhmIbfe/FYkg9J8VCVczpRgN5zohLviYcC9F48VOWcThSg95yoxHvioQC9Fw9VOSehmGYPhIJiwb4O0IFuLhxmv3//frVlD91agDnBtk/iHoA0HOKPA/ZXr16turzQ2YWD2e3gxA59AJHsB91b38Mao0aNStxCZ0mH7XmPP/544nwYv23btiTKYvtm//791bqpxR0JFEMu1hZHa2FrqyM0cArFsF0QOmErIS50uKUExWrVqpUIugC+7BAR46BFKCgWaq1QUCyleqKLzr59MiUoBriF7jDEhZcH2GttB3f42GtQ7LVeb0vXVn1l5LSPZOLCL4L+9HP7pOZfihEuz4ekCIXjsKgVoPeilpATRKgAvRehcBwWtQL0XtQScoIIFaD3IhSOwxwrwE4xx1LF7saUOsWw7RAArGDBgmpBq1MM2/msC51NOHesePHiqlvJfgHIfP/990m+liNHDvn1r3+tzrcKBcVCdYohFmyLBExB55n9sp8pBqiE+e1xBiqWUtyRQDF0deF/AH6BnXP2zjDEEapTDOBw3rx5alsqQJEFIVPrFEMHnl0TJ51i2B4baq1QUCylelpnp1lnioXTKWavlZc7xbq16ievdB8uKzYukXc+fS3kDzGhWOx+v6XlTHxISku1uZZdAXqPftClAL2nS3muS+/RA7oUoPd0Ke+fdQnFNNQ6kjPFsDURh7rjrCeckYWzr3DGlh2K4cysf/3rX2qLpfXGSRz8jq1+2PqIzq1QUAzb5kKdKbZixQrVnQZABviEz7F9EnNb82E8zi/DGV7onkK3ESAYDqFPLW4LWlndS6EAFg7/xxbAOnXqqPXPnz+vPm/ZsqVUrlxZDh48KIcOHVKa4PB9J51i2HaJLZfoaEOsAID4L0ATtkN+++23qusOmjs9U8zqyArcPolOtFBrBYNiqdUTHW0pdYoFnimGM9BwRtyZM2dSPFPM3ikGeGbXPNiPS6iD9q17dZwphrUb1mwm/znkA9m4a728+cnQFH/SCcU0/CKMwZJ8SIqBiJwiIgXovYhk46AYKEDvxUBEThGRAvReRLJxUAwUoPdiICKnSFEBQjENBgEUw5ZEbGmzLmvbHyBNsLdPPnjwQG1BxBla6DgK9vZJnBW1cuVKBT7sb6XELxJ0j2HLIzq6ALcAeezbJ7NkyZL49kmAL5zfhfhwQDzWXrRokXojI666detK69atk2zHxPgtW7aozjb7WxzxBsPU4nYKxXDGGA79x1sWAcIAvwB6cJA9Do8vVKiQ6vjCAfFOO8UAD5Eb5kWsAG/onIKGgHqoE/77m9/8Rr1NEpeTt0+G2j4Zai3UxZo7ESalUk9sbYVXQnWKAYrh3Dccuh/O2yftUAyxBGoe+CPjRihmAbHDJw+qw/aDnSNmz4NQTMMvwhgsyYekGIjIKSJSgN6LSDYOioEC9F4MROQUESlA70UkGwfFQAF6LwYicgpCMXogdQXQ9YVuNGzbxFsb8SZHABXAL17mKRCqGzEembgRiv3x5U+kU/NeydKdtWyS/P7TV5N9nVAsHs6I/5x8SIq/xlwhuAL0Hp2hSwF6T5fyXJfeowd0KUDv6VLeP+uyU8w/tU4xU2ztW7BgQeJh+eigwpsk7R1nlMocBdwExZyo9trwlLc3OpkjmnsIxaJRT99YPiTp097vK9N7fneAvvzpPX3a+31les/vDtCXP72nT3u/rEwo5pdKM08qECcFUusUc7IsoZgTlXhPoAJ8SKIndClA7+lSnuvSe/SALgXoPV3Kc116jx6ItwKEYvFWmPNTAY8rQCjm8QK7OD0+JLm4OB4Pjd7zeIFdnB695+LieDw0es/jBXZxevSei4vjkdAIxTxSSKZBBXQpYDoUK5NQThaPXK9LPq4bhQJ8SIpCPA6NSgF6Lyr5ODgKBei9KMTj0KgUoPeiko+Do1CA3otCPA51pAChmCOZeBMVoAKhFDAZigGIfTxslFQoVYkFNlABPiQZWDSPhEzveaSQBqZB7xlYNI+ETO95pJAGpkHvGVg0w0ImFDOsYAyXCrhNAUCxTZs2uS0sxuMDBfiQ5IMiuzRFes+lhfFBWPSeD4rs0hTpPZcWxgdh0Xs+KLLmFAnFNBeAy1MB0xUgFDO9gubGz4ckc2tneuT0nukVNDd+es/c2pkeOb1negXNjZ/eM7d2pkROKGZKpRgnFXCpAoRiLi2MD8LiQ5IPiuzSFOk9lxbGB2HRez4osktTpPdcWhgfhEXv+aDImlMkFNNcAC5PBUxXgFDM9AqaGz8fksytnemR03umV9Dc+Ok9c2tneuT0nukVNDd+es/c2pkSOaGYKZVinFTApQoQirm0MD4Iiw9JPiiyS1Ok91xaGB+ERe/5oMguTZHec2lhfBAWveeDImtOkVBMcwG4PBUwXQFCMdMraG78fEgyt3amR07vmV5Bc+On98ytnemR03umV9Dc+Ok9c2tnSuSEYqZUinFSAZcqQCjm0sL4ICw+JPmgyC5Nkd5zaWF8EBa954MiuzRFes+lhfFBWPSeD4qsOUVCMc0F4PJUwHQFCMVMr6C58fMhydzamR45vWd6Bc2Nn94zt3amR07vmV5Bc+On98ytnSmRE4qZUinGSQVcqgChmEsL44Ow+JDkgyK7NEV6z6WF8UFY9J4PiuzSFOk9lxbGB2HRez4osuYUCcU0F4DLUwHTFQAUe3fSMNPTiCr+14YPjWp8JIPLJJSTj4eNkgqlKkUy3BNj+JDkiTIamQS9Z2TZPBE0veeJMhqZBL1nZNk8ETS954kyujoJQjFXl4fBUQH3K0AoJqIDisEZAGOLR653v0niFCEfkuIkLKdNVQF6L1WJeEOcFKD34iQsp01VAXovVYl4Q5wUoPfiJCynTVSAUIxmUArcv39fbt++LdmyZZN06dL5RpVbt26pXLNmzRrznP2iKaGYPigG0+6Zdy7m3jVlQj4kmVIp78VJ73mvpqZkRO+ZUinvxUnvea+mpmRE75lSKXPjJBTTULuHDx/Kli1b5KuvvpLLly9Lnjx5pF27dlKpUqWwgNTkyZOlatWqUqVKlaiz2L17tyxbtkwGDx4s69atU/M1a9ZMvvnmm8SPnSxy5MgRGTVqlFiwKVOmTFKnTh1p1aqV4ONYXrHIf8aMGQoEtm3b1lFoWHPbtm3J7i1VqpQMGDAgCVyza7p//37Zvn279OzZ09E6uAnewHoYA4/YrytXrsjcuXNl79696ssAU88995xkyZJFfY46TJw4UYHO/v37y86dO2X9+l86ip566il5/vnnJX369I5jSelGr0Oxo/uPy4jf/k1+884Aqfhk+aBSxLpT7LES5eXdl/8iVcs9KenTZ5AjJw/KyOkfyvxvZyZbn1CsZkx8zEmoQDgK8AE9HLV4bywVoPdiqSbnCkcBei8ctXhvLBWg92KpJucKpgChmAZf7NixQ5YsWSLdu3eX4sWLy8GDB2X69Onq89KlSzuOKBZQKNhidhAWCRSbNWuWDBw4UIGcixcvyqRJkxS0qVu3ruPcnNwYr/ydrA1gNXr0aOnUqZOULFky1SGoeayg2N27d2XChAlStGhRBS5xzZkzRwBbu3btKhkyZFAwrUCBAtKyZUs5evSoLFy4UHr06CG5cuWSa9euJYNsqSaQwg1ehmJ379yVCX+dLsvnrZbf/+2NNINif37jC6lV+WkZMeYdOXbmqPzPK3+VO3duS4fXmxKK2RTgQ1I0P7kcG40C9F406nFsNArQe9Gox7HRKEDvRaMex0ajAL0XjXoc60QBQjEnKsXwHgCNcePGSfXq1aVWrVqJMy9atEhy5swpjRo1kmPHjsnUqVPl3Llzqnusc+fOqpvp5s2bMnPmTNm1a5ckJCSorjLcj06xS5cuKRCCDqEcOXJIx44d1VjAmFWrVilgkjdvXtU5VL9+falQoYLq5ho/frw0aNBArQ0ABnCydu1aFVdgpxi2Ay5evFh1HGXOnFnFhTXsF9a3QzF8D/OePn1adTwh9tmzZ8v169cVTMLXEBfi/P7779W8uAfAp2/fvpI/f35BVxT0OHDgQJLckG++fPkUbEL+gDPt27dXUAhaIQ7Mhfl79eqlNMMYdEihwwoaIS4rV/sYxNG8eXOlVbDtpMGgmF1rxA1dLU1//vlnWbNmjYoNeSCW3r17q9hCrYu8g3WKoesMXYboAEOtcSF/gLIuXbrI8uXLg3azYYso1kRHIGKDb0Jp66TWVt29DMU2f7ddftz6k5w9eV5adGicZlDsr8PHyOWrl+QP/3hdyfzHlz+R6hVqSZuX6xGKEYrF8F8kThWpAnxAj1Q5jotWAXovWgU5PlIF6L1IleO4aBWg96JVkONTU4BQLDWFYvx9QIgxY8ZIhw4dgnYYAW4AVDVp0kSBK3QAAWa88MIL8uWXX8qNGzcUjLpw4YKCa61bt5aKFSsqeFKkSBEFcjZv3qzAFbq1AFAWLFggfdMS7HoAACAASURBVPr0USAGkAYwrE2bNnLq1Ck1P76H+VKDYitWrFBAB4DpxIkTaiwgC9a1rkAoZu8Ue/zxx1XMyAVADIAvd+7cKhYAJcAyxFKiRAn1PQAjdDoht8KFC6vcDh8+rHQAMEO3HfTEx+h+QkcaoBjmxlwZM2ZUc2PrIEAf9MDYe/fuqY4q6GrvhAPwg/7QF3kgP4CnggULJnNBKChm1xpz2KGYPT98fOfOHQUFly5dGnRdbDcNBsWQC3Swb8W0YCu2qgJ2WX4A2LTHgUTgP0AxyzfBtMUW0dRq7XUodun8FZk8cqa07/uczBm7UJo+3yDNoJjdcDmy5ZSJ7y2QMxdOyZB3uxOKEYrF+F8lTheJAnxAj0Q1jomFAvReLFTkHJEoQO9FohrHxEIBei8WKnKOlBQgFEtjf6S27Q6dTQBaAD2AIoAf6OzBNj1ssQTkKFu2rIra2j5YuXJl1W2E86TQiWR1jQFeAYjYt+3hc8AfwCeshc/RMWUHJ8E6xRo2bKiAFv4LWIfOM0AodLzZzzQLPFMMYKpp06YK8uGyH+a/detWFQPgTuD2Qqu7DOdkoQMKHWyAU1jXynXatGmJZ6oB9Fmw59FHH1VgEXALHWf4HmJt0aKF6tayn8Nmh2KYF/FCd/uYYNsjQ0GxQK3tUCzwe4BuOIcM6wVbF9tPg0Exe+ed3b727aROoBjgYzBt0RmH88hSq7WXoRh8tmDyUilcrKA8Wa+qfPH+BG1Q7P1XR8rT1RrJu58Pl2UbFhGKEYql8b9aXC6YAnxApy90KUDv6VKe69J79IAuBeg9Xcr7Z11CsTSudWqdYgAeX3/9dZKo0DEFiIVD4e1nWNkhCLbnzZs3T86ePZu4VXLo0KHJoBhgz5QpUxSoWr16tdpyiI6h1KAYtnqOHDlSATf7BdBknWuFr9s7xQDpAKdq166t4Bm25GErJ9ZFxxuuatWqpQjF0NEUuB3TWt+evx2KASbZD/u37kdXG8BUKCiGrZRYC2dwPXjwQHWSDRo0KGhHX7RQzH6IPmIPtm4oKBarTjHMH0xbxOak1l6GYgf3HpFlc76VPq92lfTp0mmDYq/1els6t+gjUxaPlk+nfRD0txUP2udB+2n8zxiXExE+oNMGuhSg93Qpz3XpPXpAlwL0ni7l/bMuoVga1zqlM8VwbhjOokIHFQAOur6syzr/K1in2GOPPSZjx45VbxV88skn1ZlkFuwI7BTDfABvgFvY2ohthNjCmBoUw9laAFz29YNJF7h9Er/EcFYYOqJOnjypwB1eKIAtl/aOp1CdYtj+iG4mjHHaKRbYAWWPM/BwfqtTDJ1sgIWI65lnnlHbMVM6SD9aKIYOQGt7JrZcBls3FBSztsRCU9QOF+qJTjkLmjrpFEMHXDBtrS7A1GrtZSg244svZdxfpiWz+LAPXpYmbesn+3qs3z6JBbq16idDuw2TOd9Mkb9M+p+Qv6kIxQjF0vifMS5HKEYPaFSAfxxqFN/nS9N7PjeAxvTpPY3i+2RpQjENhbbePoktgXj7JM5ust4+CcgBuIGztLAtEm+mPHTokNp+iDO0rDOv7GeK4Y2VGNOqVSsBIMP2S3QTDRkyJFmnGNIFuAIMwSH5ON8L2+VSg2IAJNh2ibPEEDeAHc4YQwdYsWLFElUMhGI4UB/ADp1pOOAeW0FxThe2CyJn/Del7ZPdunVLcqYY1sd5YxgDoGV1fdk7xayzsvDygLZt26qtkCtXrlQazp8/P2inGF5YAOgHzQEX9+zZo84fwxbUWG2fDDxTDKJBf2ztDLZuKCjm9O2TAG3hnClm1xb/+KRWay9DMfuvhTu37qR5pxiA2Cs93pQ1m5fLm58MTfG3FKEYoZiGf8Z8vyQf0H1vAW0C0HvapPf9wvSe7y2gTQB6T5v0vlmYUExDqdGJs2XLFlm4cKHqSAL8aNeunYJUAFTYCgkgg62QhQoVUl1SOCQ/pbdP4mwuwCIc3g5QhU4kjEM3mP0sK6Rrf+skAJIFylI7aB/ngeEtmZs2bVJj6tatqw76t3e0BXv7JLZLAjJhCyi2hq5bt05y5col5cuXV2/YRMcT3gZpj9PeRZbS2yeDQTHrrYpz586VH3/8Ub3R0nqTJLrBQm2fRIcdABXAI85Ng3bYHhr4hk3kHkmnGLaOWgDS/vbJUOtab8sEAIRH7Bc0QX7QDRe2weL8NWxZxeWkUyylt086qTWh2P9VJNadYmP/e47UrdYwSc3v3rsj/5r9N/nblPeTfJ1QjFBMwz9jvl+SD+i+t4A2Aeg9bdL7fmF6z/cW0CYAvadNet8sTCjmm1IzUSoQHwUA5N6dNCw+kxsya6yhWDhpE4oRioXjF94bGwX4gB4bHTlL+ArQe+FrxhGxUYDei42OnCV8Bei98DXjiPAUIBQLTy/eTQWoQIAChGIihGJ6fiz4kKRHd67Kg/bpAX0K8PeePu39vjK953cH6Muf3tOnvV9WJhTzS6WZJxWIkwKEYoRicbJWqtPyISlViXhDnBSg9+IkLKdNVQF6L1WJeEOcFKD34iQsp01VAXovVYl4Q5QKEIpFKSCHUwG/K0Aopg+KlUkoJ4tHrvetBfmQ5NvSa0+c3tNeAt8GQO/5tvTaE6f3tJfAtwHQe74tfZolTiiWZlJzISrgTQUIxfRAMQCxj4eNkgqlKnnTWA6y4kOSA5F4S1wUoPfiIisndaAAvedAJN4SFwXovbjIykkdKEDvORCJt0SlAKFYVPJxMBWgAoBi1htJqQYVSEsF+JCUlmpzLbsC9B79oEsBek+X8lyX3qMHdClA7+lS3j/rEor5p9bMlArERQFCsbjIykkdKMCHJAci8Za4KEDvxUVWTupAAXrPgUi8JS4K0HtxkZWTOlCA3nMgEm+JSgFCsajk42AqQAUIxegBXQrwIUmX8lyX3qMHdClA7+lSnuvSe/SALgXoPV3K+2ddQjH/1JqZUoG4KEAoFhdZOakDBfiQ5EAk3hIXBei9uMjKSR0oQO85EIm3xEUBei8usnJSBwrQew5E4i1RKUAoFpV8HEwFqAChGD2gSwE+JOlSnuvSe/SALgXoPV3Kc116jx7QpQC9p0t5/6xLKOafWjNTKhAXBQjF4iIrJ3WgAB+SHIjEW+KiAL0XF1k5qQMF6D0HIvGWuChA78VFVk7qQAF6z4FIvCUqBQjFopKPg6kAFSAUowd0KcCHJF3Kc116jx7QpQC9p0t5rkvv0QO6FKD3dCnvn3UJxfxTa2ZKBeKiAKFYXGTlpA4U4EOSA5F4S1wUoPfiIisndaAAvedAJN4SFwXovbjIykkdKEDvORCJt0SlAKFYVPJxMBWgAoRi9IAuBfiQpEt5rkvv0QO6FKD3dCnPdek9ekCXAvSeLuX9sy6hmH9qzUypQFwUIBSLi6yc1IECfEhyIBJviYsC9F5cZOWkDhSg9xyIxFviogC9FxdZOakDBeg9ByLxlqgUIBSLSj4OpgJUAFDs3UnDjBbiteFDjY6fwVOBcBQok1BOPh42SiqUqhTOMN5rU4AP6LSDLgXoPV3Kc116jx7QpQC9p0t5/6xLKOafWjNTKhAXBQjF4iIrJ6UCcVUAYGzxyPVxXcPLk/MB3cvVdXdu9J676+Pl6Og9L1fX3bnRe+6ujxeiIxTzQhUNyOHIkSMyatQouXXrVmK0WbNmlUGDBknJkiUdZ7Bjxw5Zs2aNDBgwQDDefk2ePFmKFCkizZo1S/wy1v3mm2+kR48eye53vGjAjVinatWqUqVKlaBTrF27VjZs2CBDhgyRnDlzRrpMWOOQ49dff504plChQvLCCy9IuXLlwponkpsJxSJRjWOogH4F9sw7pz8IQyPgA7qhhfNA2PSeB4poaAr0nqGF80DY9J4HiujyFAjFXF4gr4QHODVr1iwZOHCg5MmTJ+K03A7F7t69K+PHj5ejR49K165dpWLFihHnGs5AQLHTp09Lz5495cGDB7Jp0yZZv369go45cuQIZ6qw73UjFHv48KFsWLFJZnwxT47sPy6NWj8tfV/tKnny5w6aH7dPhl12DtCsQJuGHaV9025SpVwNWbp+gbzz6WsqosdKlJd3X/6LVC33pKRPn0GOnDwoI6d/KPO/nZksYkKxyIvIB/TItePI6BSg96LTj6MjV4Dei1w7joxOAXovOv04OnUFCMVS14h3xECBlKDYjRs3FDDbvXu3ZM+eXdq0aSM1atRQYGn+/PmSOXNmuXfvnpQpU0ZWrFihosmbN68MHTo0CWBz0il2+PBhmTFjhpw7d04SEhKkS5cuqrsMEGXXrl0yZ84cQTxPPPGEtG/fXnLnzi03b96UmTNnqu9jTLp06aRRo0ZBO8VOnDghCxculFKlSsmVK1ekY8eO6n50yE2aNEl1qx06dEi6desm3377rYofoO/+/fuqw+3OnTuyatUqyZgxoxr7+OOPqw67xo0bq/WuXbsmY8aMkbZt20rp0qUTK2OHYvjihQsXZMqUKdK7d2+VA7rXli1bpuavVKmSdOrUSbJlyyaXLl0S6Ib6AJ5hTXwf8SxevFiBNejfuXNn9fVglxuh2OF9x2TaP+dI/zd6SKGiBWT5/NVy9uR56TakvapH4EUoFoMfck6RZgq0a9JFXu31thw7fUQeK/G4LP/+K/n9p6+q9f/8xhdSq/LTMmLMO3LszFH5n1f+Knfu3JYOrzclFIthhfiAHkMxOVVYCtB7YcnFm2OoAL0XQzE5VVgK0HthycWbI1CAUCwC0TgkfAVCQTHAFwAnXAAy6HaaNm2a+jhDhgwKJGEbICAVYEY0nWKAW6NHj5amTZtK9erVFfDZunWr2op59uxZBZEAyUqUKCFLly5VYAmdVwsWLFCgDGAIXxs3bpy0bt06KBQDnLp8+bLUq1dPwbc+ffoogAcoBpiFraItW7ZU0AmfA/Q1b95c9u/fLxMmTJAGDRqozxEXoNmLL76otmKeOXNGunfvLgcOHFDbJPv166eglnUFdophi+m+ffvU+seOHZO5c+dKr1691HZOrFu7dm2pVauW0jpfvnxqzZ07d6o1occPP/yg1sIYgD7AQgA2AMTAy41Q7MrFq3L5whUpUfYRFe7uzXtlxfw18uKbfSRz1syEYuH/CHOECxWoU7WBjHj1H7Jm8/JEKPbX4WPk8tVL8od/vK4i/uPLn0j1CrWkzcv1CMViWEM+oMdQTE4VlgL0Xlhy8eYYKkDvxVBMThWWAvReWHLx5ggUIBSLQDQOCV+BYGeKtWjRQgBUAJnQOVW0aFE1MTqtcOHcrsDzwFKDYtu2bUsWHLq2AHr27NkjGzduVEApU6ZMCnSNHTtWWrVqpaDU1atXFYzDhU4ydFChowrxoIurbNmy6nuhzhQDdANweuaZZ9S92EaJjreaNWsqKAbohnkAxgI/B0gDsMN6+D4+xzqActevX1dQC1Bq9erVkj59egXl7FfgmWIAZn379lXQDVs60WlnQTRANcyBWGbPnq10aNeuneoow4VuMtSkYcOGUqFCBdVFBzgJkBjsHDU3QjG7Nnfv3JW54xZJngJ5pGXHJkHNy06x8H+mOUK/AsGgmD2qHNlyysT3FsiZC6dkyLvdkwXM7ZOR15AP6JFrx5HRKUDvRacfR/+/9t4DyqrjSv/dIJrc5KwmCRBZIFCCR84gkEDkLIJkG+w39vjJ9lue/6xxmFm2/xpb42dsC5FB5JxFFmDynyBEztDknDO89ZV92qcv93bfcO6tunW+s5aWoPucql2//fXl8LFrV/QEqL3o2fHJ2AhQe7Hx49PZE6Aplj0j3uEBgVCVYsG+7lQ9oWoqUlMsq0b72ELo9N3CkpzqLczzzTffZGrS75hUHTt2lGXLlmWYVVmZYjDWYKChbxoqsmBgodoKZhaMqWhNMWwpnTx5stSrV0/whwJMvMDDCdyVYjCxMO+CBQuUMYZYsBUSfcYQBy4YkjDFwAAm2c6dO5VRBlMQW0RHjRqltla6L+eZQDmYbIpN+8tcmfzHmdK5bzsZ/KM+UiA1P00xD36eOYQZBLIzxX7zw1HSuF5z+dXnP5WVW5bQFPMwbXxB9xAmh4qIALUXES7e7CEBas9DmBwqIgLUXkS4eHMUBGiKRQGNj0ROIJQpBuMF2wZxOmSJEiXUwLFUimVliqFSDNsSYVJha2ZgpRgqpNDPDFc0lWKoutq6dWsmOOjT9Z3vfEdtoYzWFEPfMVS4YUskxgl2kmZgTzG34Yd14XlUnaWmpqoKtEBOMNIcUw/3Ybukuzouq4ybbIohbmxVXbf4b3L+9EXpN6K75Hwp5wvLYaVY5D/TfEI/gaxMsR8N+Ln0bDdIpi4dK3+a/rugwbJSLPoc8gU9enZ8MjYC1F5s/Ph09ASovejZ8cnYCFB7sfHj09kToCmWPSPe4QGBaHuKBVaKodk9+l6hGgtN691Xdo32o+0phv5iMO+y6imGpvpffPGFoLLMOXESVVnYnoktiG+99VZMptjVq1flr3/9q+oFBrMq8AqsFIPBBZMOlWLoLYb/YHahUT+qzhAj+p5huyd6i8HYOnHihOqfhq2mqKpDLzEYcDAQccABtk+WLVv2hblNNMUunbsiD+8/zOgpln7inHz5p9nyvf81RAoVSaUp5sHPNIfQTyCUKdanw4cyss8nMnfVVPnDlP8MGShNsehzyBf06NnxydgIUHux8ePT0ROg9qJnxydjI0DtxcaPT2dPgKZY9ox4hwcEoj19MtAUQ98vnMb48OFDGTFiREYfLISYnSkGEy1ep0/i5My1a9cqQ8ndAB8f4qgegyEFkyqanmKoFHN6kGHrZLly5YKaYtgG6Vx4BgYdeprhWef0zFKlSgn+Q0819HFDE34028dBA+7TJ8F3yZIlasslrkaNGqk+ZjDIAi8TTbGj+47LrDELVWP9YiWLytrFG+X00XQZ8IOekislF00xD36mOYR+AsFMMRhiP+j3M9V8/2efjcwySJpi0eeQL+jRs+OTsRGg9mLjx6ejJ0DtRc+OT8ZGgNqLjR+fzp4ATbHsGfEOEtBO4PDhw7Jp0yZlrsHQMuky0RR7/uy5bFq9XVWHXTx7WZp3aiyDf9hbChf7+2ECgRe3T5qkKMYSLoFgptj4X86VRvWaZRri8ZNH8sWcP8ofp/4m09dpioVL+sX7+IIePTs+GRsBai82fnw6egLUXvTs+GRsBKi92Pjx6ewJ0BTLnhHvIAGtBFABd/LkSdULLbDBvtbA/jG5iaZYpFxoikVKjPfbQICmWPRZ5At69Oz4ZGwEqL3Y+PHp6AlQe9Gz45OxEaD2YuPHp7MnQFMse0a8gwRIIAsCNMUoDxJITgI0xaLPG1/Qo2fHJ2MjQO3Fxo9PR0+A2oueHZ+MjQC1Fxs/Pp09AZpi2TPiHSRAAjTFqAESsI4ATbHoU8oX9OjZ8cnYCFB7sfHj09EToPaiZ8cnYyNA7cXGj09nT4CmWPaMeAcJkABNMWqABKwi8EpaNVk6arNVa0rkYviCnkjanMtNgNqjHnQRoPZ0kee81B41EG8CNMXiTZjjk4DlBLh90vIEc3nWEYAh9vtPxkiNSrWtW1uiFsQX9ESR5jyBBKg9akIXAWpPF3nOS+1RA/EmQFMs3oQ5PglYTgCm2I4dOyxfJZdnIgG+JJmYFX/ERO35I88mrpLaMzEr/oiJ2vNHnk1cJbVnYlbsiommmF355GpIIOEEaIolHDkn/AcBviRRCroIUHu6yHNeao8a0EWA2tNFnvNSe9RAvAnQFIs3YY5PApYToClmeYINXh5fkgxOjuWhUXuWJ9jg5VF7BifH8tCoPcsTbPDyqD2Dk2NJaDTFLEkkl0ECugjQFNNFnvPyJYka0EWA2tNFnvNSe9SALgLUni7ynJfaowbiTYCmWLwJc3wSsJwATTHLE2zw8viSZHByLA+N2rM8wQYvj9ozODmWh0btWZ5gg5dH7RmcHEtCoylmSSK5DBLQRYCmmC7ynJcvSdSALgLUni7ynJfaowZ0EaD2dJHnvNQeNRBvAjTF4k2Y45OA5QRoilmeYIOXx5ckg5NjeWjUnuUJNnh51J7BybE8NGrP8gQbvDxqz+DkWBIaTTFLEsllkIAuAjTFdJHnvHxJogZ0EaD2dJHnvNQeNaCLALWnizznpfaogXgToCkWb8IcnwQsJ0BTzPIEG7w8viQZnBzLQ6P2LE+wwcuj9gxOjuWhUXuWJ9jg5VF7BifHktBoilmSSC6DBHQRgCl25+WTUU3/Slo1+f0nY6RGpdpRPc+H/E2AL0n+zr/O1VN7Oun7e25qz9/517l6ak8nfX/PTe35O/+JWD1NsURQ5hwkYDGBWEwxYOnZdoD86vufWUyIS4sXAb4kxYssx82OALWXHSF+P14EqL14keW42RGg9rIjxO/HiwC1Fy+yHNchQFOMWiABEoiJQDSmWJPXW8nPP/ovqfxy1Zjm5sP+JsCXJH/nX+fqqT2d9P09N7Xn7/zrXD21p5O+v+em9vyd/0SsnqZYIigbMseqVatkxYoVmaKpVKmSDB06VPLmzRuXKG/evCljx46VHj16SIUKFWTv3r3yzTffSP/+/bOc7/nz57Jr1y5ZtmyZYIzChQvL+++/L7Vr15YcOXJ4HivYXLx4Mdu43BPfunVL5s2bJ4cOHVJfrlmzpnTv3l3y58/vWXzgtWHDBpUjXFOnTpU2bdoolqZc0ZhiO6adkLN3j8up60fl6bMnki8lv9Qu3VBKFiwXdFlPnj6W/cf3yozlE+XOvdvym3/5k+TL6x1nU1gyjsgI8CUpMl682zsC1J53LDlSZASovch48W7vCFB73rHkSJERoPYi48W7IydAUyxyZkn7RDTGT6yLjdYUgxm0fPly6du3r5QrV05OnDghM2bMUL+vXLlyrGG98HykbB48eCATJ06UtLQ0ZVLhmjt3rjx+/FgZay+99JInMdpoin3648+lUcMmsuf8VilbqIJULV5b9pzfLA8e35e3K7SUlJdyv8AOZtiew/9HypepKLsPbpfPfjKOppgnCkvuQfiSlNz5S+boqb1kzl5yx07tJXf+kjl6ai+Zs5fcsVN7yZ2/ZIieplgyZMmjGLMyfk6dOiUzZ86UK1euKKOnV69eUrp0aTl9+rQsXLhQcufOLU+ePJEhQ4bIjh07ZOXKlfLo0SNVuYUqsP3798vWrVszqs42btwo+/btk7NnzwoMJFwDBw5U/8d9GA/fL1OmjAwePFiKFSuWsUoYSxMmTJD69evLm2++mfH1JUuWSMGCBaV58+Zy7949mT17tpoXlVmdO3eW119/Xc6cOSNYZ79+/VT1m9tUmjNnjhQtWlRVqt24cUNQ4dStWzeZPn267NmzR82DyrkGDRrIzp07M63l+PHjmcyugwcPKgbDhg3LqAxDpdmiRYukZ8+e6muoctuyZYvkypVLWrRooeKGWfbll1/Ka6+9JnXr1lVsxo0bJ02bNlXVcG7Wr7zyiqxZs0bFVaRIERk+fLgsXrxYMdu2bZvi37ZtWzU2qudC5TCwOs+tA3BAPMhzgQIFVKUbcvr06VNZunSpbN68WeUKa8LXg12RVoot+/MWeZb3kaTfOCEN0ppIap7Ccvr6UTl6db/UK/u2FC9QOqTiN+5aI5MXjaYp5tFnQrIPw5ekZM9g8sZP7SVv7pI9cmov2TOYvPFTe8mbu2SPnNpL9gyaHz9NMfNz5FmEoUyx69evqy2OrVq1UkYUjJDdu3crU+jy5csyZcoU6dq1q9oeCJML5hIqtgoVKiSTJ09WX69Tp44yd2CQvfzyy+oZfK1q1aovbJ/E84MGDZLy5cvLrFmzlOHTqVOnjHViWyLG+uCDD4JuE4Rhg+dwwcSBGQVjC7+G6ZSVKYaxYcLduXNHxQhTDJVngUZRsLU0bNgwI8a1a9fKuXPnQm63xHhHjhxRcz18+FDN1bhxY8EYWZlibtYwugIrxRAXDESsFUbW/Pnz5cMPP5ScOXOGzOHRo0czbVl1rxXcYBTCXPv2229l3bp1Ku8w3WAEDhgwQK0TVXAwNWGUBl6RmmJrx+yWm8+vyIXb6fJGWlO5feu2pOTPJd9e2CF1yrwhJQqUoSnm2U+93QPxJcnu/Jq8OmrP5OzYHRu1Z3d+TV4dtWdyduyOjdqzO78mrI6mmAlZSFAMgT3FUEmF6qNr167J9u3blbmSkpKiqrDGjx8vHTp0UL93m0wXLlxQRljHjh2VGeZsE0QPMJhdpUqVklq1aqneV9hGiCqprHqKBTPqArdcBuJBdRMqyfr06aOqpnChggoXKrCyMsWCVWihYssdR6i1FC9ePCOUrKruUP0Ffi1btpQaNWqoZ8AXlXEwlmBEhaoUc8eO57LaPunmlFUOkU93Hzd37MgZvo9+bTA5caECDXybNWum4gcPmHUwTMGKpliCfmA5TbYE+JKULSLeECcC1F6cwHLYbAlQe9ki4g1xIkDtxQksh82WALWXLSLeECMBmmIxAkymx0MZOYFfD9zS5zZqYJAcO3ZMbQ1EBREMMFSH5cuXT7ClENsmsc3u5MmTyrRCZVakplh2lWKokMLWSWxdxJZDXM4asA0xVlMM4wVbi7vBf1aVYsFMvcBtnF6bYocPH850UIA7h1hPKFMM9+HwBWwXRbUZKtCwfXbUqFFqi6n7ateuXUb/NPfXWSmWTJ8CdsXKlyS78plMq6H2kilbdsVK7dmVz2RaDbWXTNmyK1Zqz658mrgammImZiVOMYUyxbBVEv+higmVX1lVirlDw7ZAmFNohI+qKDyHiqLbt28LDBRUFWXXaD9YTFn1FIP5hp5fkyZNUn3DSpQooUJyV4rB5MG2v2A9xcKpFMN4wdbiXnuonmLoCdalSxdZsGCBMpCqVKmiHgusFINxiMqrrAxIPBdJpVioHGIt+B6YwNgLxtwxO8ERFX7YLumOPytJRmOK3ct5K6OnmDzNIdcfXmJPsTj93Ns8LF+SbM6uBmrqGgAAIABJREFU2Wuj9szOj83RUXs2Z9fstVF7ZufH5uioPZuza8baaIqZkYeERBFtTzF35RU+lNA8Hj3BYDqht1fZsmWVKYYLzdnRtP573/ue6hXmVIqhP1jFihWVyROqaskNwTl9EsYXTDf0t3JOn6xQoULInmKpqalq6yIaw6O3GbYHYmsh+mTh16FMMVR+paenZxhHwdbijs85fRJ90dCP69mzZ5lOn8R4oXqKwXgCl969e6vm+DD4UKGFqrfA7ZPYcok+X6iKw4VtqTCrwMBtOGLdofrCoaLP6T0GUxGnZmKrJHKCHmU4zADGFk74xEEBYIWKPzwH/jBK0fAfJh5yHXhFaopN/+0yKV++guw5v0VKF0yTV0u+lu3pk86cbLSfkI+KpJmEL0lJkyrrAqX2rEtp0iyI2kuaVFkXKLVnXUqTZkHUXtKkKmkDpSmWtKmLPPBoT590GzVoco+tk2jGj187p0/CbMGFiiQ0dofJg6okVCChagpGGirRYB6FY4rhuV27dqkKMDTFh2GEvleYD+OGOn0SMcBEwsmQ6GdWvXp1uX//vjK7sjLF0CttzJgxqvIMphBOXAxcSyBxGFvz5s2TAwcOqK2H6LGGdePkSVS7hTp9EiYdjCnMCXMLa8XJlMFMMVTdIS5U5cEYg2kVzBTDOKFOn0SeECdODUVs1apVU3lARRiMQPQ4w4EK7tMnMR9O+8QzuBo1aqQOQ3B6yLlZRGqK9Wg7QH79/c/kyJVv5eS1w/Lk2WPJl5JfapduKCULlstS2DTFIv+5t/kJviTZnF2z10btmZ0fm6Oj9mzOrtlro/bMzo/N0VF7NmfXjLXRFDMjD1ZEASNo2rRpquoIvcaS+bJpLfHOQ6SmGOL59MefS+dm3eMdGse3nABfkixPsMHLo/YMTo7loVF7lifY4OVRewYnx/LQqD3LE2zA8miKGZAEG0JA83tsxatTp45069YtaEVRsqzTprUkgnk0phji+rj7v0j9Gm9Kvjz5pVG9ZokIlXNYRoAvSZYlNImWQ+0lUbIsC5XasyyhSbQcai+JkmVZqNSeZQk1cDk0xQxMCkMigWQiEK0p5l7jwQVXkmnJjNUQAnxJMiQRPgyD2vNh0g1ZMrVnSCJ8GAa158OkG7Jkas+QRFgcBk0xi5PLpZFAIgjEaoq9klZNlo7anIhQOYdlBPiSZFlCk2g51F4SJcuyUKk9yxKaRMuh9pIoWZaFSu1ZllADl0NTzMCkMCQSSCYCsZhiMMR+/8kYqVGpdjItmbEaQoAvSYYkwodhUHs+TLohS6b2DEmED8Og9nyYdEOWTO0ZkgiLw6ApZnFyuTQSSAQBmGLOKZWJmI9zkIBDgC9J1IIuAtSeLvKcl9qjBnQRoPZ0kee81B41EG8CNMXiTZjjk4DlBGiKWZ5gg5fHlySDk2N5aNSe5Qk2eHnUnsHJsTw0as/yBBu8PGrP4ORYEhpNMUsSyWWQgC4CNMV0kee8fEmiBnQRoPZ0kee81B41oIsAtaeLPOel9qiBeBOgKRZvwhyfBCwnQFPM8gQbvDy+JBmcHMtDo/YsT7DBy6P2DE6O5aFRe5Yn2ODlUXsGJ8eS0GiKWZJILoMEdBGgKaaLPOflSxI1oIsAtaeLPOel9qgBXQSoPV3kOS+1Rw3EmwBNsXgT5vgJJ/Ds2TO5f/++5MuXT3LmzBnW/E+fPpWHDx+qZ3LkyBHWM5HeFE1ckc4R6f1exERTLFLqvN8rAnxJ8ookx4mUALUXKTHe7xUBas8rkhwnUgLUXqTEeL9XBKg9r0hynFAEaIoZpo1bt27JvHnz5MCBAyqymjVrSrdu3aRQoUKGRepNOA8ePJBx48ZJ06ZNpW7dupkGvXnzpowaNUpu3Lihvp4rVy6BAfPuu+9Knjx5QgZw9uxZmTFjhgwYMEDd9+WXX0r//v2lcOHCmZ7Zu3evfPPNN+p7+/fvl5UrV8pHH30k+fPn92ZxAaO44ypVqlREcxw8eFBmz54tw4cPlzJlykT0bODNq1atkosXL6p1xxKTMy5NsZjSwYdjIMCXpBjg8dGYCFB7MeHjwzEQoPZigMdHYyJA7cWEjw/HQIDaiwEeHw2LAE2xsDAl5iYYRBMnTpS0tDRp06aNmnTFihXKwBg8eLCkpKQkJpAEzpKdKTZ27Fjp0aOHVKhQQW7fvi2TJk2SBg0aSKNGjcKKEsZaOKZYWINpuun58+cyZ84cgYnXunVradasWUyRuE2xmAb6x8M0xbygyDGiIcCXpGio8RkvCFB7XlDkGNEQoPaiocZnvCBA7XlBkWNEQ4Dai4Yan4mEAE2xSGjF+V5UAy1ZskRVKzmVYXfv3pW//e1v8s4776ivnTp1SmbOnClXrlxR5lmvXr2kWLFiykxr0qSJ1KhRQxxzDdVX1atXl6VLl8rmzZsld+7c0rNnT6ldu7acPn1aFi5cqL725MkTadeunaxZs0aKFCkiO3fulNTUVBk4cKAyo2AqoeLq0KFDypiCIYVKp2XLlqln27ZtKy1atFDbDtPT02XatGkqPsyD+bAlEWMULVpUVWah8gtGCgyev/zlLxmVYIjBMQOBGoaW2xTD1zAnzEHchzFfe+01VWHmNtecmFEJhcsxxcBv48aNsnz5cjUG2GD7IO4DD5hF/fr1UwZUYKyo1nvppZdUrJMnT1brrFKliqCyr3379lKnTh01NqrNHj16pNYOMw9rdy63QYdfI45gvANlhjmmTp2q5oBGHIMUa8bXwQJrdvMqX7580Hjmzp0re/bsUVNUqlRJxYgKNDCIJCZ3jDTF4vzBwOFDEuBLEsWhiwC1p4s856X2qAFdBKg9XeQ5L7VHDcSbAE2xeBOOYHyYKidOnFDb/oL1tbp+/boyiVq1aiX169dXRtfu3btl6NChyjiDSdK5c2e5cOGCwPwYNGiQbNu2TY4fP67GPHfunPo6zC70z5oyZYp07dpVbdE8c+aMTJgwQT2PsWHuOFvspk+frlYBAwUxjBkzRl555RVleDnb72DU5M2bV5lzLVu2VOYc5sLXMAeMKZg7uO/OnTtqbhhNZcuWzXL7pNsUu3r1qhoH5hnGj9QUu3TpkixYsEBxwVZKxBfKFAsWq2O2wYSEEQZmqFzr3r27MtFgpvXt21eZlzDOwBVGZShTLBRvmG/uCxViW7duVfNgze+9954ywbIyxdBLLVQ87kqxQKMu3JhoikXwg81b40aAL0lxQ8uBsyFA7VEiughQe7rIc15qjxrQRYDa00XeP/PSFDMo14FmhdNPC8YSekldu3ZNtm/fLh9++KGqdLp3756MHz9eOnTooH6PijAYPvv27VOVT126dFFGF7bbwUTCNjyYUTC9YAo5lVEY310phd/DiNmwYYMy3GCuBKvIciq0nGolVJHBqHMqmVDVBnMNhlyoMapVqxZ2TzGkClsnP/jgA1XhFqkpBmMJVVww/nC5e4oFVoqFqkADz969e6u+Xu7qtJIlSyojrGPHjsoMCzS2MF+gAeXm7+YN/s6FAwCwTpiQMNjAEdVnnTp1ytIUA59Q8WRlioUTU+CPDCvFDPoQ8VkofEnyWcINWi61Z1AyfBYKteezhBu0XGrPoGT4LBRqz2cJ17BcmmIaoIeaEoYXtse5K8XcW+IOHz6cUb2FMdymDMwlmFOoIlu/fr3anvjyyy9nalTvzItKq1dffdVzUwzxoQea+8L2wJEjR8rixYuDGmvZmWLuSjFUt6G6C4YeTKFITTHEULp06YwtmpGaYpgXWw2HDRumYnDzx9bGY8eOqe2dqMirVatWttsnwzGgsA0V1WjY1gkjDgcCrF69WsWAarCstk+GioemmEE/9AwlJgJ8SYoJHx+OgQC1FwM8PhoTAWovJnx8OAYC1F4M8PhoTASovZjw8eEwCNAUCwNSom7B1kn0+RoyZEhGTzG3KYZKMWyXxPZHVCK5K8XQ3wpmB3peYYsjqplQLYTtjOg5he+7r8DKMC8qxQLjc88XysCKxBTDeIEVbOjdhcq3cHqKxbNSzH1yJsw7mGflypVTW0mdK5pKMWyphSbcF3KPajz0BEPlH3q6VaxYMWgPNjwXGI8pptihy3vk1PWj8vTZE8mXkl9ql24oJQuWC/rjdufebfnd+H+XuaunS8H8qfKTIf8h3Vr1DbrNOFE/r5xHPwG+JOnPgV8joPb8mnn966b29OfArxFQe37NvP51U3v6c2B7BDTFDMrw48ePlYmFpvbo1wVTC5VBqD7Ctkj8PlRPMWypg7GFqiIYRejjhb5k2FKJyiVUGsFMQTN9mEiYy+vtkwUKFFBbIZ3G8zD5Tp48qYwhNN8PtiURze7xDA4SQFzuK7DRvmPuYHsh+muh8gu9v2AAYqum098rVKN9mHbz5s1TlXjZ9RQLFiuqv2DuBesphm2ZW7ZsUXlCfLNmzVL90mIxxZAjbI/F1lfnxEnnJEpwQo5hiqEiEIcWwDAFE2yvvXz5csh41q5dqw4KAAfwcw4iAO9g1WswadF7DfoLdgJqNNsnr969KHvOb5WyhSpI1eK1Zc/5zfLg8X15u0JLSXkp9ws/lbNXTpGNu9bKf/7gf+T6ravyye+/Jz//6L+kTtXMmjHox5mhJIAAX5ISAJlTBCVA7VEYughQe7rIc15qjxrQRYDa00XeP/PSFDMs16h4wgmU+OFHPyn0qnr//fcFFVW4gp0+iS2BuNynTsLAwQUjCePt2LFD/R4nR2LrIRrke22KwYw6cuSIzJ8/X5kyiB2N53FKZqhKMVRYbdq0SVVDwUwLNJGcvmqIPVeuXOrESDToRzN7mFwwEXGwAOaGYdS8efOMEzNjOX0yVA819+mTOOERxhX6iCE/MC/RUw15C+f0yey2T8LMxCEHqAorXrx4hlJhNmIbKbZQwtRC7zD0c6tatarSABrxwygLFQ944bCEEiVKqC2eOM3UOX0yWEz4HvKH00zdFXFOQNGYYseu7pf0GyekQVoTSc1TWE5fPypHr+6XemXfluIF/q5n53r69In8/P/7F+nQpKu0eKOt+vKvv/h/pUraq9K34xDDfoIZTiIJ8CUpkbQ5l5sAtUc96CJA7ekiz3mpPWpAFwFqTxd5/8xLU8w/ueZKPSCAramouEtNTVWneuI0y0DTyoNpjBoC23RRhQczFeZj4BWNKXbw0m65cDtd3khrKgXzFJYrdy/Itxd2SJ0yb0iJAmUyTXH/wT354e+GysAuH0uT11up701ePFr9f2Dnj41ixWASS4AvSYnlzdn+SYDaoxp0EaD2dJHnvNQeNaCLALWni7x/5qUp5p9cc6UxEkAlGrazLlq0SFWpYQsmtjCiKszmC9WJ2JqJUzuDnapJU8zm7Ju9Nr4kmZ0fm6Oj9mzOrtlro/bMzo/N0VF7NmfX7LVRe2bnx4boaIrZkEWugQQ0EqApphG+z6fmS5LPBaBx+dSeRvg+n5ra87kANC6f2tMI3+dTU3s+F0AClk9TLAGQOQUJeEUAp2+ih1jgheb+w4cPD7q90au5Q40TjSnGnmLxzoo/xudLkj/ybOIqqT0Ts+KPmKg9f+TZxFVSeyZmxR8xUXv+yLPOVdIU00mfc5NADATQ/B6HLLRp0yaGUWJ/NBpT7O+nT26R0gXT5NWSr4V1+uSqrUvldz/6i9y6c4OnT8aeNitG4EuSFWlMykVQe0mZNiuCpvasSGNSLoLaS8q0WRE0tWdFGo1eBE0xo9PD4EggNIFgplh6erpMmzZNrly5onqd9ezZU+7cuaNO6ezVq5fgxMylS5fKzZs3pXfv3urUSoxz+vRpKVCggHTv3l09hxM0cR9O08TlnFrqVU8xjHnkyrdy8tphefLsseRLyS+1SzeUkgXLBV3wg4f35dNJv5TpyyZIwfyp8pMh/yHdWvWVHDlyUCI+JsCXJB8nX/PSqT3NCfDx9NSej5OveenUnuYE+Hh6as/HyU/Q0mmKJQg0pyEBrwkEmmI3btxQ5lfLli2lRo0aMnfuXMG2ShwGsHHjRjl27Ji0bt1aZs+eLf3795dixYopQwzVZm3btpWdO3cqE2zYsGFy4sQJWbdunQwZMkTu378vU6ZMkfbt26txA69oKsW8ZsHx/EmAL0n+zLsJq6b2TMiCP2Og9vyZdxNWTe2ZkAV/xkDt+TPviVw1TbFE0uZcJOAhgUBTbN++fcrUGjx4sKSkpAhOjVy5cqUMGDBAcHLmpEmT1KmZTZs2lSZNmqivwfDKkyePOlUSphrGxP3nz59Xp2yimiwtLU1y5swZMnKaYh4mlUNFRIAvSRHh4s0eEqD2PITJoSIiQO1FhIs3e0iA2vMQJoeKiAC1FxEu3hwFAZpiUUDjIyRgAoFAU2zVqlWyYsWKTKEVKVJERo4cKYULF5YtW7ao6q/vfve7gq/jOnLkiCxYsEAuX76sTDLn/tTUVNm9e7dgTJhl8dg+aQJDxpDcBPiSlNz5S+boqb1kzl5yx07tJXf+kjl6ai+Zs5fcsVN7yZ2/ZIieplgyZIkxkkAQAoGmGEws/Ddw4EBV+eW+0DtswoQJ8ujRI6lXr55qzo8qsfHjx8tbb70lDRo0EPQjw9ZKbJ+EieZceBZVZi1atFD9xgIvVopRnroI8CVJF3nOS+1RA7oIUHu6yHNeao8a0EWA2tNF3j/z0hTzT665UssIBJpiV69elXHjxqneX3Xq1FF9wU6ePKnMrDVr1gi+j19Pnz5dbYtENRju79Chg1StWlVtvUTvMVSS/e1vf5Pr169Ljx49VNN9mGc0xSwTkAXL4UuSBUlM0iVQe0maOAvCpvYsSGKSLoHaS9LEWRA2tWdBEg1fAk0xwxPE8EggFIFgp09iO+T8+fPVdsiSJUtK3759lak1c+ZM1SusbNmyakvk2bNn1e8PHjwos2bNUhVk9evXV33I8Ezx4sVlzpw5sn//fjU9t09ShyYS4EuSiVnxR0zUnj/ybOIqqT0Ts+KPmKg9f+TZxFVSeyZmxa6YaIrZlU+uhgQSToDbJxOOnBP+gwBfkigFXQSoPV3kOS+1Rw3oIkDt6SLPeak9aiDeBGiKxZswxycBywnQFLM8wQYvjy9JBifH8tCoPcsTbPDyqD2Dk2N5aNSe5Qk2eHnUnsHJsSQ0mmKWJJLLIAFdBGiK6SLPefmSRA3oIkDt6SLPeak9akAXAWpPF3nOS+1RA/EmQFMs3oQ5PglYToCmmOUJNnh5fEkyODmWh0btWZ5gg5dH7RmcHMtDo/YsT7DBy6P2DE6OJaHRFLMkkVwGCegiQFNMF3nOy5ckakAXAWpPF3nOS+1RA7oIUHu6yHNeao8aiDcBmmLxJszxScByAjTFLE+wwcvjS5LBybE8NGrP8gQbvDxqz+DkWB4atWd5gg1eHrVncHIsCY2mmCWJ5DJIQBcBmmK6yHNeviRRA7oIUHu6yHNeao8a0EWA2tNFnvNSe9RAvAnQFIs3YY5PApYToClmeYINXh5fkgxOjuWhUXuWJ9jg5VF7BifH8tCoPcsTbPDyqD2Dk2NJaDTFLEkkl0ECugjQFNNFnvPyJYka0EWA2tNFnvNSe9SALgLUni7ynJfaowbiTYCmWLwJc3wSsJwATLE7L5+0fJXBl/dKWjX5/SdjpEal2r5cv+5F8yVJdwb8Oz+159/c6145tac7A/6dn9rzb+51r5za050B++enKWZ/jrnCJCbw4MEDFX3evHmNXUWspliT11vJxl1rjF1fdoHBGFs6anN2t/H7cSDAl6Q4QOWQYRGg9sLCxJviQIDaiwNUDhkWAWovLEy8KQ4EqL04QOWQmQjQFKMgjCSwatUq2b17t3znO9+R1NRUFePNmzflyy+/lP79+0vhwoU9ixtjli5dWtq0aZMx5unTpwUx9OvXL+6G1K1bt2TevHly6NAhNX/NmjWle/fukj9/fpk5c6bky5dPunTpInv37pUNGzbI0KFDw4oJvMaOHSs9evSQChUqZKwN68LlXm8gTDdrfC8r7tGYYjDCfv7Rf0nll6uqqR89fiT7ju2Wvj/t5FleEznQwQVXEjkd5/oHAb4kUQq6CFB7ushzXmqPGtBFgNrTRZ7zUnvUQLwJ0BSLN2GOHxUBGDcrVqyQ5s2bS6dOnSRHjhxWmmKoBJs4caKkpaVlmFRz586Vx48fK/PvpZdeyuBnkym2Y9oJOXv3uJy6flSePnsi+VLyS+3SDeVs+lnp89OOUWkmXg/9aOC/ydCuI2TB2pnyb3/6YdBpaIrFi37W4/IlSQ93zipC7VEFughQe7rIc15qjxrQRYDa00XeP/PSFPNPrpNqpTDFdu3aJc+ePZO+ffuqSqfASrH09HSZNm2aXLlyRWrXri09e/aUEydOyJYtW2TgwIGSM2dOmTx5svrem2++KRcuXBAYToMGDZKCBQtm8MiuUixPnjyyb98+9ey9e/dUJVe3bt2kUKFCqnrr66+/VqYdqstgbmHuIkWKyNOnT2Xp0qWyefNmyZ07t4oPsbivgwcPysqVK2XYsGGqMgzXxYsXZdGiRer+7du3Z9wOkxAXxn7vvffkq6++Us/h9xhn9erVqooMlWW4wqkUu3//vsyePVutDzG2bdtWmjRpIqhec6rDMJaXlWKf/vhzadSwiew5v1XKFqogVYvXlj3nN8uDx/fl7Qot5Rd/+YnMXjnFCL3Wq/6GfPqvn8vLpcvL3FVTaYoZkZV/BsGXJMMS4qNwqD0fJduwpVJ7hiXER+FQez5KtmFLpfYMS4iF4dAUszCpNiwJphjMobJlyyqjC0YWDCnHnHn+/LmqsGrZsqXUqFFDGVbou9WiRQuZOnWq2vYIU2r06NFSqVIl6dOnj+zZs0f279+vTDaYWM6VnSl26dIlNWavXr2kfPnyyoy6du2aquTCeDCwEB+2YM6ZM0cePXqkvgez7Pjx4zJgwAA5d+6cihGGGe5zrrVr16rv4f5gl3uro7tSDPeOGzdOmjZtKnXr1pXFixcrExBVdc4VjikG0+7GjRvKgIOphxiHDBkiKSkpcTPFlv15izzL+0jSb5yQBmlNJDVPYTl9/agcvbpf6pV9Wzb/n43y//z3d4yQ8R8+GSOvVqolhQsUkXU7VtAUMyIrNMUMS4Mvw+ELui/TbsSiqT0j0uDLIKg9X6bdiEVTe0akweogaIpZnd7kXZxjin3wwQcyfvx4Qd+q6tWrZxg1qBJDBdbgwYOVgXPq1ClVcdW7d2+ZNWuWNG7cWG1BRAXUw4cPVY+udevWKUMKVWPuC6YYDLPAC2YaKq/Wr18vt2/fVmPgQmWaY86dP38+U58vxOGYX/h/s2bNlGkHE2/KlClSv359ZWI5l7POSE0xGICIC4Zdx44dlUGI/1euXDmTKTZq1ChlegVe7dq1U9s1USmWK1cuxRBbOREjvoeebfGqFFs7ZrfcfH5FLtxOlzfSmsrtW7clJX8u+fbCDqlT5g05cvSwDPn3D7SLt1e7gTKizycye8UU6dluoGzYuZqmmPasZA6AL0mGJcRH4VB7Pkq2YUul9gxLiI/CofZ8lGzDlkrtGZYQC8OhKWZhUm1YktssOnr0qCxcuFC6du0qy5cvV1VV2FbobCd01otthCNHjszYcnjnzh1lSKHCCtsWt27dKq1bt87UdB7PZlcphuovdyN+dwUWfu1ufu9s8cT2xkmTJr1gSDlmlBNztJViMMWc7aAwAMEDVWjuUyrDqRRDNR62T545c0ZtVcXzw4cP970pViBfQZnwq3ly5cYlmbjwr/LbH/6ZppiBHyx8STIwKT4JidrzSaINXCa1Z2BSfBISteeTRBu4TGrPwKRYFhJNMcsSasty3KYYtkHCmILJg2ombFXElkqcTgkjyN2MHus/duyY6q+FCihUmh05ckT13Hry5ImqJHN6dzmssjPFUJGFLZGdO3dWj4RTKYYtk6gUQzVWlSpVQqYlVE8xmIA4NRJ/CODCOIGN9sEFsaP/F8y/wNMkszPFsPUU20Jh+MEshInonFbp90qxnw79pbRr1Fl+8defyKPHD2mKGfrBwpckQxPjg7CoPR8k2dAlUnuGJsYHYVF7PkiyoUuk9gxNjEVh0RSzKJk2LSVwW+HVq1fliy++UNVMqAaDwYWeWu3bt5c6deook+zkyZOqxxh6j33++edSokQJ1c/r8uXL6llUi8EkC7yyM8Ui7SmG8dGjC73H0C8M/c1g3K1Zs0Ztn0SfNOdyTp9ErzI0ucf63KdPopLMMcWwFRRbQNFc36kIwx8SMNDwNRxG4L6yM8Vwsie2XYLfW2+9pYzD+fPnK2bxNsXu5byV0VNMnuaQ6w8vZfQUO3z0kPbtkwv/uF5erVjrBa1s3rM+aGw8fVLPpw9fkvRw56w8fZIa0EeAn3v62Pt9ZmrP7wrQt35qTx97v8xMU8wvmU6ydQbrtbVt2zZVATZixAhl2qACDCYOTK+SJUuqBvo4/REVVDh1smrVquokRfQWmzBhguolBlMqUlMsu9Mn0Wgf98A8c58+iV5mS5YskR07dqgpGzVqpBrhB1a2odJr3rx5cuDAAdUsH6dbon8ZKtrcjfbR12zMmDGqRxoY4PRL9DCDUQbjDX3BIjHFUFmG3mzoI4a+Y6g2u379uuophnXEq6fY9N8uk/LlK8ie81ukdME0ebXka5lOn5y44HP5dOIvjFHsO681ZaWYMdnIHAhfkgxNjA/CovZ8kGRDl0jtGZoYH4RF7fkgyYYukdozNDEWhUVTzKJkcimJJxC4pTGREaCqDKYbDEI09Nd14RCEOy+fDHv6Hm0HyK+//5kcufKtnLx2WJ48eyz5UvJL7dINJV/OVHmj7z8PCwh70DjeSFMsjnBjHJovSTEC5ONRE6D2okbHB2MkQO3FCJCPR02A2osaHR+MkQC1FyNAPp4tAZpi2SLiDSQQmoAuUwxbI//85z+rCjkcPJAvXz5taYrUFEOgn/74c+nc7O+neTrXo8eP5E/Tfiuj5/y54FM3AAAgAElEQVSPtrVEOzG3T0ZLLrbn+JIUGz8+HT0Bai96dnwyNgLUXmz8+HT0BKi96NnxydgIUHux8ePT2ROgKZY9I95BAiSQBYFoTDEM93H3f5H6Nd6UfHnyy9Wbl2XLNxtk9sopScmappietPElSQ93zsqeYtSAPgL83NPH3u8zU3t+V4C+9VN7+tj7ZWaaYn7JNNdJAnEiEK0pFqdwtAxLU0wLdnU6a8OGDfVMzll9TYDa83X6tS6e2tOK39eTU3u+Tr/WxVN7WvH7YnKaYr5IMxdJAvEj4HdT7JW0arJ01Ob4AebIIQnwJYni0EWA2tNFnvNSe9SALgLUni7ynJfaowbiTYCmWLwJc3wSsJyAn00xGGK//2SM1KhU2/Ism7k8viSZmRc/REXt+SHLZq6R2jMzL36IitrzQ5bNXCO1Z2ZebIqKpphN2eRaSEADAZhiO3bs0DAzp/Q7Ab4k+V0B+tZP7elj7/eZqT2/K0Df+qk9fez9PjO153cFxH/9NMXiz5gzkIDVBGiKWZ1eoxfHlySj02N1cNSe1ek1enHUntHpsTo4as/q9Bq9OGrP6PRYERxNMSvSyEWQgD4CNMX0sff7zHxJ8rsC9K2f2tPH3u8zU3t+V4C+9VN7+tj7fWZqz+8KiP/6aYrFnzFnIAGrCdAUszq9Ri+OL0lGp8fq4Kg9q9Nr9OKoPaPTY3Vw1J7V6TV6cdSe0emxIjiaYlakkYsgAX0EaIrpY+/3mfmS5HcF6Fs/taePvd9npvb8rgB966f29LH3+8zUnt8VEP/10xSLP2NPZ3j27Jncv39f8uXLJzlz5swY++nTp/Lw4UP19Rw5cng6Z7IPBl65cuWSlJSUZF+KkfHTFDMyLb4Iii9JvkizkYuk9oxMiy+CovZ8kWYjF0ntGZkWXwRF7fkizVoXSVMsC/wPHjyQcePGycmTJ1+4q169etK/f3/Pkrdq1SrZuHGjfPzxx1KuXLmMcZ8/fy7Tpk1TMYwcOVLu3LkjM2bMkAEDBgjiw3P9+vWT48ePy8qVK+Wjjz6Sx48fy9ixY6VHjx5SoUIFz2J0BoL5tnTpUnXiIMw4zNG7d28pXrx4VHPdvHkzbvE+evRIJk6cKK+99pq8/fbbYcd369YtmTdvnhw6dEg9U7NmTenevbvkz59fvvzySzVe3bp1wx4vcI179+6VDRs2yNChQyVv3rxhj2PijTTFTMyKP2LiS5I/8mziKqk9E7Pij5ioPX/k2cRVUnsmZsUfMVF7/sizzlXSFAuT/unTp2X27NkybNgwKVy4cJhPhX8bzK0VK1ZIixYtpFOnThkPXr16VUaPHq1+P2LEiExzIybHFHMbK/E0mWCCzZkzR1WlffDBB8rQWb16tTKPhg8frirVIr3iGW+kseB+mI0w0tLS0qRNmzZqiLlz5yqzEUbo9OnTaYq5wNIUi0ZlfMYLAnxJ8oIix4iGALUXDTU+4wUBas8LihwjGgLUXjTU+IwXBKg9LyhyjKwI0BQLUx+Bpti5c+dUJdHgwYOlYMGCsnjxYjVS586dVTXXpEmTlGlUunRp2bdvnzJV7t27pyqOunXrJoUKFco0M8wtVHtheyTGdMwlVI+hqghfR3UYLlQqwZyBmeSYYpcuXVK/btasmZobxg6ugQMHStWqVZWhhzhy584tbdu2lSZNmsiZM2dk4cKF6mtPnjyRBg0ayM6dOzOqlzA3YsJcL730khrvwoULMnXqVBk0aJCUKFFCfe3u3buqeq1du3bKSMI8MM6w3saNG8u7774rZ8+eleXLl0uRIkXUHKmpqSo2XGPGjMkULyqwQo3hjnfIkCGqWg0VcqgIq127tqqOCzTmnMoumJnBYgispjt48KAaEwYoKsNwXbx4URYtWiQ9e/ZUuS5atKh88803cuPGDYEphJyCEX6P+aCXAgUKqOoyrNW9RlQZ7tmzR40LHqgARA5C5ShUzKgiDKUtGHjLli2TLVu2qK2jMFubN2+eEePkyZMlPT1dqlSpIqiKa9++vap8c7gjp+CC3CPGrC6aYmF+iPA2zwnwJclzpBwwTALUXpigeJvnBKg9z5FywDAJUHthguJtnhOg9jxHygEDCNAUC1MSgaYYTKcpU6Yog6lUqVJq+x96fGE7HAwUmCowsWBWwUTq1auXlC9fXr766iu5du1aJqMJIcDQgrEDsw1GUq1atVRlEiqWqlWrpgwYGFG4sjLFsJUSVVzu7ZPY6gizBoYO1gGDDoYSTCusoWvXrsqsg8mG7aIwll5++WX1vTp16kjDhg0zKME0+frrr0Nu+4PRBoPM2U4Jgw4mEMabMGGCMg3r16+v+IATTBeYiO54sxrDHS+MNphvffv2VSYjjB6sA4af+3KbYqFicEw/PLd27VqVh1DbYzEejCSYl4gdMcEUg4mE78EIhS5g/m3evFmZa4FbWgO3T2aVo1AxY/2htIU1HDlyRMUIPSBG6ArsEWOxYsWUEQbWyBHMO2zbxVzQA9Yya9YsxRU5y84U+9WUT8L8SeJtgQR+9NORWqC8klZNfv/JGKlRqbaW+b2YlC9JXlDkGNEQoPaiocZnvCBA7XlBkWNEQ4Dai4Yan/GCALXnBUWOkRUBmmJh6iPY9kkYMjBAYCCsW7dONbiHGQKjAYYPzARsibx9+7YyHXBduXIlw9RyKq3wdZhiMNpgQsBIw/3oIwYTrWXLlrJkyRJlruCK1BRzN5p3zDxUdTnzwkjDNkhUHmFNMPlgysFwgTHk7hWWXS8smDEw/Zz17t69W1UfNW3aNNNWT/c4gSZeuGOgag1GWMeOHZUZ5ja23Gl1m2Lu7aah1oJ7HMMumDzcPcWcvnNYHwxEsM6TJ0+mqjGnws9t/AXOHW6O3M+tX78+qLZgaqKiDrqpUaOGWsL27dtVHt5//31lgsG0LFOmjNIcjFDEj5y7D2twcpdd7zxUitEUC/ODJMhtukwxhAJjbOmozdEHr/lJviRpToCPp6f2fJx8zUun9jQnwMfTU3s+Tr7mpVN7mhPgg+lpioWZ5GCmGAyKb7/9VlWA4YLBgC162HIIgwHb0ZzKIac3Vaj+WY4R06FDB9VYH9VPW7duVePCbHH6mUVjisHgwfMw67ANEwYY+n8FmmL4PbYOYtsktiLClOvTp0+m0yyzqxTDep2tgQ7aSpUqqa2VMHEcAy4rUyzcMWDiHTt2TG0TRGUXmGe3fTIcUyycSjGn0b7bVEK+UZ21YMECuXz5sjIZne2RYJGVKRZujtzcHFM2UFswCcHEfdCC8xzyAMPM6Y0XaIqhChB5QhUhrnAOlKApFuaHSIjbdJpi6md+wZXYFqDxab4kaYTv86mpPZ8LQOPyqT2N8H0+NbXncwFoXD61pxG+T6amKRZmooOZYqj6wlZEVCihQgxb5GCoYBvle++9p3puoVIM2yKdLWhZVYrBGIFpBFMMFWgwqLAtD/2+ojXFsG0RFV8Yr3Xr1pm2KgYzxZwtlahug4ESeMJiqJ5iaD4PBojZvV4Hb+ChAFmZYoHMQo3hTh0qnMAIWwBRIeW+Iq0UC9VTDGYSjCZsdQxmiqF32/jx4+Wtt95S/dnQs8udt1CmWEpKStg5CqwUC6YtxIi+ZzDL0DMMVziVYuiNB0MPhiz0kl3FnMOYpljwD5Fdm/bKz4f9Z8Y3GzapJ5/87+9LoSKpmR6IhylWtXx1+dX3/yCvVWsgOXO+JKfPn5BRM/63LFw364VgaYqF+YcAbyMBFwG+oFMOughQe7rIc15qjxrQRYDa00XeP/PSFAsz18FMMafnF4wkVF6hCuvzzz9X1WLo5QSzA8+F21PM2bK3f/9+1Zfr1VdfVZVa6B0ViSkGowQGDBr9wyRCXzJUm8GsgeEzf/78jKb9wU6vhOmDaq/vfe97LzRZd58+iR5lWKP79EmYZjNnzlTb87CtFL3QYFiVLVs25PZJd7wVK1aUEydOhDUGPiDRSB691lD9hh5YmCdWU8w5fRIVgDD6kNdQp0+6K60qV66stiKi2g8GGfqJoeruu9/9rqq2c3KCNaLiDltuUbEFUzXcHLlNsaz61UXTUwy5RK839JtDc35oEP+HUQuN4zAA3BN40RQL/iGydtFG9Y2WXTL3uAu8Ox6m2H//eLS8Waex/Hbc/5L0S2fkP3/wP/Lo0UP54F9b0RQL8zOft5FAVgT4gk596CJA7ekiz3mpPWpAFwFqTxd5/8xLUyzMXAczxfAoKnJg+jg9tLClDacNOj27sjoh0D21uyoH/aVwWiEao6PJvXtuPJNdTzH0tELFDwwjnPAIkw6N1tFsHz2mrl+/ruJDnMFMMfSSOnr0qFoTzJzAC+tFjzOc/AjDCOaX01gf6921a5fi4j7BEI3pQ21dDIwX2yDDGQMGHbYJwnzCr8M5fTKc7ZNYL+LF6aIHDhxQlX/oWQYeOI0yVE8x5/RGmHMw+tDU/tSpU6ryChV77pyAGXIMliNGjFDzhZMjtykGbrGePgnjD+YutlziQAfkddOmTUob1atXVz3w0FMMvdvQdyywchCsaIoF/xCZOXq+VKtTRV5vXDfLT5l4mGL/89NxcvP2Dfn3P/+rmvvX3/9M6td4Uzp///+iKRbmZz5vIwGaYtSAiQT4l0MTs+KPmKg9f+TZxFVSeyZmxa6YaIrZlc+YVwODBNs3YXTAnOJlHwGYoqhOg/GF/ncw61DZ6D5Qwb1qVImhOX+nTp2UARp40RR7USMwh6eOmiP7dx6So/tPSMWqaTL0k/5So161F26OhynmnqRAvoIy+b8WyaVrF+S7v+pLU8y+H2muSAMBvqBrgM4pFQFqj0LQRYDa00We81J71EC8CdAUizfhJBofFWnY/oetluhlFuo0xyRaEkMNIACzBttzFy1apE4JRRVh165dVZVdqAvVbqgeRF+8YJqgKfYiuWdPn8nxgyelYKGCUvrlkvLNtv3y1ew1MuLfh0rBQgUyPRBvU+w3Pxwljes1l199/lNZuWUJTTF+KpCABwT4gu4BRA4RFQFqLypsfMgDAtSeBxA5RFQEqL2osPGhCAjQFIsAFm8lARJ4kQBNsexV8fDBQxn/39OkfY9WUrl65mq7eJpiPxrwc+nZbpBMXTpW/jT9d0EDZaP97PPHO0ggkABf0KkJXQSoPV3kOS+1Rw3oIkDt6SLvn3lpivkn11xpHAmg1xf6bgVeOAAAhzAE23YYx3ASOjRNsRdxP7j/UNKPn5WK1cpLSu4U0WGK9enwoYzs84nMXTVV/jDln6dgBkZLUyyhPy6czBICfEG3JJFJuAxqLwmTZknI1J4liUzCZVB7SZi0JAuZpliSJYzhmk8AjfhLly4tbdq0MT9YDyKkKRbcFBvz28nStEMjee2tWgnfPglD7Af9fiYbdq6Wn302Msss0xTz4IeAQ/iOAF/QfZdyYxZM7RmTCt8FQu35LuXGLJjaMyYV1gZCU8za1HJhuggEM8XS09PVAQY4zRH9u3r27KlO9pw6daqUKVNGtm3bpk6sbNu2rbRo0ULOnDkjy5cvlyJFisjOnTtVU3ycJIqKM5y0uXTpUnXqZu7cudVYGNP9day9UaNGqjk+Ts/cuHGjrFy5Us3hPqUTJ53Onj1bnWKJuQYMGCBpaWkh5wjGlKZYcKWdO3VBxn36pWxatV0aNq0ng3/YR6rWqvzCzfHYPjn+l3OlUb1mmeZ6/OSRfDHnj/LHqb/J9HWaYro+KThvMhPgC3oyZy+5Y6f2kjt/yRw9tZfM2Uvu2Km95M5fMkRPUywZssQYk4pAoCl248YNmThxorRs2VJq1Kghc+fOFWyr7NChgzrYoFixYtK9e3fBQQfz58+XDz/8UO7evSsTJkxQze3r16+vDK2LFy9K//795euvv1anRsLAOnfunBoPhhkMt3Xr1smQIUMEZteUKVOkffv2UrBgQZkzZ4707dtXChUqpLZ51qxZU5lm+HquXLnUPN9++60yz4YNGyZbt24NOgcq4AIvmmKxyTMeplgkEdEUi4QW7yWBvxPgCzqVoIsAtaeLPOel9qgBXQSoPV3k/TMvTTH/5JorTRCBQFMMVVio6ho8eLCkpKQITnOEyYUKL5hS2GaJCrCbN2/K2LFjpUePHirSVatWSb9+/ZSBhp5lGzZsUEbY9OnTpVmzZspgw2mSML9gnGFsnCrZu3dvVe2FCjFcFy5cUEZYx44dlRnmnCB569YtZdYhDlSrPXjwQI0F82716tVB56hbty5NMY91RFMseqB8SYqeHZ+MjQC1Fxs/Ph09AWovenZ8MjYC1F5s/Ph09ASovejZ8cnwCNAUC48T7yKBsAkEmmIwt1asWJHpeWxVRAP+xYsXR2SKwTAbM2aMoPrMfbVr105atWolu3fvVmYavu/ePnns2DFZtmyZqiyrVauWMt4uX76sxoIZ5r5QtQZTLNgcwfqksVIsbGkEvZGmWPT8+JIUPTs+GRsBai82fnw6egLUXvTs+GRsBKi92Pjx6egJUHvRs+OT4RGgKRYeJ95FAmETCDTFYFThP2xxdKq0MBjMKPQUi6RSDJVjM2bMUM9UqVIlZEy3b9+WSZMmqf5k6CHmXA8fPlQ9xMqVKyevv/66ugdjlihRIuMexIUKsuzmcB6gKRa2NIwzxV5JqyZLR22ObQEan+ZLkkb4Pp+a2vO5ADQun9rTCN/nU1N7PheAxuVTexrh+2RqmmI+STSXmTgCgabY1atXVe8w9PeqU6eOnDhxQk6ePCmNGzdWzfcjMcWGDh0qa9asURVfMLNgsuH32D65a9cuuX79uqoCQ9P98ePHK1MMJteWLVtk0KBBaivmrFmzpGzZsmp7JGJFz7EuXbqo+9auXau2T2KrZrA58FzgRVMsNm3pqhSDIfb7T8ZIjUr/NE1jW0nin+ZLUuKZc8a/E6D2qARdBKg9XeQ5L7VHDegiQO3pIu+feWmK+SfXXGmCCAQ7ffLIkSOqiT62LJYsWVI1vUd1VqSVYjDFcGrlkiVLZMeOHWpFzjZJnCyJHmX79+/P9HX8Blsn0dcMZpn79En0FZs3b54cOHBAnWSJ0y+bNGmiTqkMNoe70s3BCVPMiSVBiDkNCdCYoAa0EuALulb8vp6c2vN1+rUuntrTit/Xk1N7vk5/QhZPUywhmDkJCdhLgKaYvbk1fWV8STI9Q/bGR+3Zm1vTV0btmZ4he+Oj9uzNrekro/ZMz1Dyx0dTLPlzyBWQgFYCNMW04vf15HxJ8nX6tS6e2tOK39eTU3u+Tr/WxVN7WvH7enJqz9fpT8jiaYolBDMnIQF7CdAUsze3pq+ML0mmZ8je+Kg9e3Nr+sqoPdMzZG981J69uTV9ZdSe6RlK/vhoiiV/DrkCEtBKgKaYVvy+npwvSb5Ov9bFU3ta8ft6cmrP1+nXunhqTyt+X09O7fk6/QlZPE2xhGAOPsmzZ8/k/v37ki9fPsmZM6fGSPwxNVjnypVLUlJS/LHgBK2SpliCQHOaFwjwJYmi0EWA2tNFnvNSe9SALgLUni7ynJfaowbiTYCmmMeEV61aJStWrMgYNW/evNKiRQtp3ry5BJ7cd/bsWZkxY4YMGDBASpUq5XEk/xzu+fPnsmvXLlm8eLHcuXNHChYsKJ07d5bXX39dnWSo4zp9+rSAVb9+/QSMsrpu3rwpo0aNkhs3bqjbEHNaWpr06tVLSpcuneWzOAnytddek+rVq8vEiRPVr99+++2YlozYx4wZIw8ePFCx4DTJ999/X6pVqxbTuOE+vHfvXtmwYYPgJMrs2IU7Zqj7sMZx48ZJ06ZNpW7dukFvoykWK2U+Hy0BviRFS47PxUqA2ouVIJ+PlgC1Fy05PhcrAWovVoJ8PloC1F605PhcuARoioVLKsz7YPRcvHhR+vfvr564evWqTJ06VWAcNGrUKMxRvL0NJsry5culb9++Uq5cOYEZh5hg5NSoUcPbycIc7eDBg7Jp0yYZOHBgtpVbMMXGjh0rPXr0kAoVKsjTp09l8+bNgg/I4cOHS4ECBULO6phioQydMMPNdBtMsdmzZ8uwYcMkNTVVDhw4IAsWLFAmXdWqVaMZMqJnaIpFhIs3W0yAL0kWJ9fwpVF7hifI4vCoPYuTa/jSqD3DE2RxeNSexck1ZGk0xTxORKAphuGdr6HaZuHChZI7d2558uSJMnlgrsBAg/ED46pIkSKyc+dOZbbAMIIJ9PDhQ5k3b57s3r1bPdu2bVtp0qSJqlLat2+fzJkzR+7duyeNGzeWd999N1NF2uPHj2XChAmqUqpZs2YZq4WxghhQLYZthYgDY2F+VK6hEgsVZvja3Llz1fg1a9aUbt26SaFChQRmE7Z8Hjp0SLp3767MoFmzZqn78Sxig+HWpk2boOPDFEOVV61atWTp0qXK5MIF47BTp06Z1hBoiuE+99fKli0ry5Ytky1btqjtke7KPLcp5v71rVu3ZNq0aXL8+HFlqmENtWvXVoabEw9Y9+zZU33dfblNscKFC6tvrV+/Xk6ePKlyiYrAYHmBGYn8o7rr6NGjL7DeuHGjrFy5Uh49eqTmhD7AccqUKeoZjI8cbN26Vc2JXI0cOVJVAObJk0fl4vbt24ohKg/BBDmGXsAEY6Wnp6t1X7lyRc2B9WH7LtgULVpUvvnmG1WRBxO3devW8pe//CWjQq9du3Yqn4EXK8U8/hDhcGET4EtS2Kh4o8cEqD2PgXK4sAlQe2Gj4o0eE6D2PAbK4cImQO2FjYo3RkmApliU4EI9FmiKXb9+XSZPniwNGjRQBhcMjq5duypzA8YMzAjHFIN5hW2N9evXV+aIU3H21VdfCcaBSeI8gyovGEDYftm7d28pXry4TJo0SerVq5epIg3bJcePHy/vvfeeVKxY8YWwYQLBVMNYmPvbb78VmDOognKq3FABVb58eUEc165dU/FOnz5dGS6YG4YNjKTLly+r38OYwZa7hg0bSsuWLUOODzMK5tG6detkyJAhyjwDn/bt22eqYAs0xdCLDSYazKGPP/5YmWFHjhyRwYMHKwMRY8AgxPzBTDEYcfg6jCMYRqdOnZL58+er5/fs2aOMMhiD586dU4YgzEn3Ns1gphi+hnuxpRHxBsvLyy+/nJF/GIarV68WmIOodrtw4YIyPjEvtreCH7Z5osINv4Z2wAX90AIrxbAWXNAHdIKtna+88ooyvJwtulgb8oQtpMgJ5ke8+Br0iDGgLdwHzYAhDFAYjtw+6fGHBIfzjABfkjxDyYEiJEDtRQiMt3tGgNrzDCUHipAAtRchMN7uGQFqzzOUHCgEAZpiHksjsKcYTIx33nlHOnToIOfPn8/URwvmidsUc/fYcowP9NyCwYIKnSpVqqhonYbxMK9gUqHKCRcqyWAyOVs38bVAQ8kdHwy0Ll26KKMEBkqZMmVUnywYIqgKgmEDg8sZH9VFTrwwyNCfC6YNnsEY6JvmbMfEfTCS3nrrrZDjw+jBHIsWLVJmGirMgh04EKynGPp4IWbMAdPPMXqw5u3btysOMLNg3jlxOgYZDD4YiGBbokQJVREHpqikgoGJijqsA18HC5iU7u2XoUwxZ0slKv2C5QWVgs49qDBDRRYMJ6c3GkxGVG3hQl86sEBFILa6Iv/ghSuYKebOhdvEQm6c55FLmIkwvqBLmIEwX2HEwRgNNgb6pIVjiv1qyicx/SR1rNE7puf5sD8J8CXJn3k3YdXUnglZ8GcM1J4/827Cqqk9E7LgzxioPX/mPZGrpinmMe1g2yedKQKby4djiqH6B8aM00/LHS5MHlQ2ua9KlSplasCObY8wrLAl0V0p5t7S6TSNd48DQwlb6WA6OVvm3AYbGr07Jkqw7Y2OKfbqq69mNKUPHB9GE6q+YOYhHphE4W6fdMYKNrfbNHKbPY4pBkPKbU65x3I39He+HrhtMLtKMZh8wfKCcbB9ElV4iMFtWIEzqu127Ngh2PKKC/d7aYodPnw40yEQmMO9BZOmmMcfBhwu7gT4khR3xJwgBAFqj9LQRYDa00We81J71IAuAtSeLvL+mZemmMe59toUQ9XXzJkzpVWrVi9Uiq1du1b1n8K2x1AXtkfCDIJZ5u4p5sSJHmTuqin3OKhWco8fTaUY+k2FGj8wZlQy4V70v3L38QpmfDnPOlVq7kq67CrFUHGFeXDwgLtSzKkMc48VjGt2PcWwLTJYXgKfc1eKYass4ka+0U/OMRW9NMVQvQYDEoZn4Emo7m2m7hMnWSnm8QcEh/OUAF+SPMXJwSIgQO1FAIu3ekqA2vMUJweLgAC1FwEs3uopAWrPU5wcLAgBmmIey8JrUww9qtasWZPRUwz9nmBgdOzYUfUBg2GGrYcwelDZhZ5a6EXlvrBFEZVR2AaJbYGoHsPvUa2E7ZMYD32s8GsYIjDbsB0R/amw9S5UTzGnsghzZdVTLNT4MH/wnNMvDQYetkJGYophbjCPpacYeofhkAAYUvjQxe+xtRLGEdhj+yR6azlXdqdPnjhxImheMIbTU87pKYa4kWNUiKH5PmJAjrGNE73PgpliTh82VJyhJ1goQ8vZ2upsn0QPN2yFRG+yOnXqCOJE837kGs33g1WK4YAGPIMtwOAQ7ILxGWz7JPJ55thZ2bB8i9y/+0A+/FEfyZ03d9AxIt0+CQNz3ppp8rvx/yF37t2WD1r3kZ8M+aUUzJ/q8U80hzOZAF+STM6O3bFRe3bn1+TVUXsmZ8fu2Kg9u/Nr8uqoPZOzY0dsNMU8zmM8TDH0ugp2+iRC37Vrlzp98O7du8oYg6mCLXHuCwYCzJcFCxaoZvjoJwUjA1sqcWohGqxj/AMHDmQ63RJjZHX6pNsUQ08u5/RJ9CaDoYTDBWDqhBof68Jz2OK4f/9+FXKk2yfxDLYbenX6JEzFJUuWKJMqVDwwxZwtp1hDuXLlVLWe0/MNvIPlBRxgisGMPHPmTKbTJ938cAAA/kOe0AQ/sKcYKuowP2IdMWKE6skWTk8x6AM6wLdY3BsAABXYSURBVKEC0AH6sqFaDr3csjLWNm3apLZ9wkyDgRZ4hTLFYIadOHRKSpQpLscPnJSPfzbIM1PsePoR+elnI+TX3/9MKpWrKr8Z929SrmR5+aj7/+3xTzSHM5kAX5JMzo7dsVF7dufX5NVReyZnx+7YqD2782vy6qg9k7NjR2w0xezIo/ZVwKhBo3gYcpcuXVKVRzghs3LlytpjMyWAYNsuTYktljhCmWLOmPt3HpI1Czd4aop9tWmh/G3XWvnFiN+rAxI271kvU5Z8If/949GSN8/fDyvgZT8BviTZn2NTV0jtmZoZ++Oi9uzPsakrpPZMzYz9cVF79udY9wppiunOgCXzo/Jp7ty5aushTlBs3bq1qhKDYcHr7wRoinlXKTZ58Wg5duaw/Mf3PlVsD574Vr6Y+0f59cjPJF/e/JScTwjwJckniTZwmdSegUnxSUjUnk8SbeAyqT0Dk+KTkKg9nyRa4zJpimmEz6kTTwDbFNGLDVsTo728GCPauWN9Dj3jcKEXmVeXjkoxmmJeZS+5x+FLUnLnL5mjp/aSOXvJHTu1l9z5S+boqb1kzl5yx07tJXf+kiF6mmLJkCXGGDYB9Mbas2ePuj+wdxpOhJw4caLqvxV4GIF7gqz6woU7xt69e2XDhg2qiX6gAZWeni7Tp09Xfb3Q/B4HILhP23Ricff/yp8/vzo9tHnz5qpfW1YxutcSeHInDmZAJR8OVfDqoinmFUmOEykBviRFSoz3e0WA2vOKJMeJlAC1Fykx3u8VAWrPK5IcJ1IC1F6kxHh/pARoikVKjPcbTQCmWOnSpaVNmzbq8AFs6Xz27JkMGDBAmUnhXOEaTlmNFcoUQ5UZTnN888031WEHOAESByDAPHMfkHDx4kWZNGmSvPvuu1KzZk25du2aarjfuHFjadiwYdSmWDjrj/QeHaYYe4pFmiU77+dLkp15TYZVUXvJkCU7Y6T27MxrMqyK2kuGLNkZI7VnZ15NWhVNMZOywVhiJuA2xTAYTnwcP368vPfee6rpv3PKYp06dWTjxo2ycuVKQfUXKrV69OihTDSn0qxSpUrqNE+cqolqr5MnT8qgQYNUBZhz2iPGx6ECx48fz6j6On/+vKxYsUKtBUbXyJEj1YmTuHBSJsbB2KhkC6zkcgCgSmz16tXy4YcfZlSa4SRQzIe53DHCUDt27Jg6xdN9CinudU7JxLgDBw4UmG24YBqGOrUTX4cBh1NEt23bpvi0bdtWWrRoEbRHnA5TDKdP/vjTj+SXI/8gr1asxdMnY/7JSc4B+JKUnHmzIWpqz4YsJucaqL3kzJsNUVN7NmQxOddA7SVn3pIpappiyZQtxpotgUBTDA/ga+XKlZOWLVtmmGJFixZVJlLfvn2lUKFCMnnyZFWRhcMB3JVi6MGFyq4KFSpI+/btlZHlGGu1atVSvy5VqpQyjU6dOiXz58+XwYMHqwMHQm2fdBbx/Plz2bVrl2zZskWGDBmitjU6F07zHD16tJq3U6dOynBzX+4Yr169KhMmTJCuXbuq+2HiYU2dO3d+wXTDc44phl/DfEO8Dx8+lClTpqhKNBiEWHOxYsXU1k4cEIB1waArXrz4CznQYYqB3fK/LZBf/PUncufebfmgdR/5yZBfSsH8qdlqhDfYQ4AvSfbkMtlWQu0lW8bsiZfasyeXybYSai/ZMmZPvNSePbk0dSU0xUzNDOOKikAoU8zZUukYWiVLllRGWMeOHZUZ5t5aGWiKoWoKlVUwnByTDZVi5cuXV1sc+/XrJyVKlBAYNdgemSdPHtm/f3+Wphi2V2J+mF3Y2lmlSpUX1nvnzh1Zvny57N69W1WcodqtWrVqqlrLHePTp0+VqQVTDd/D/agqQ5VbYCWaY4rB/EMFHYzCGjVqqLm3b9+unuvVq5fqeeasOVQ1mxNwdqZYOInsWKN3OLfxHhLIRIAvSRSELgLUni7ynJfaowZ0EaD2dJHnvNQeNRBvAjTF4k2Y4yeUQLiVYtg+iS2Hy5YtU1VdqPrC9kkYS+GaYtgSOXv2bBk2bFjG9khnsVk12nfugYmGrZDoKYZqrWBVWLgXptfhw4dl4cKFqmqsbt26L5hiX3/9taxfv17u3bunhq9Xr16Wphh6mo0dO1at2TH7nJhhpqGKjqZYQqXLyaIgwJekKKDxEU8IUHueYOQgURCg9qKAxkc8IUDteYKRg0RBgNqLAhofiYgATbGIcPFm0wmE21MMxpJzocoK5pazxTJcUwxmEirFsAUz3EoxmFbYjojKMGzFdLZnNm3aVJldzuX0D2vUqFHG19xxuX/tNOtHHKiIc38vq0oxnMQJ48upUmOlmOnqZnyBBPiSRE3oIkDt6SLPeak9akAXAWpPF3nOS+1RA/EmQFMs3oQ5fkIJZHf6pLN9Es3j0csLjfPRRB99uMqWLau2E65du1bS09PVtkYYZqG2Twb2FEPFGcZBpdWVK1dk3bp1qooM4zsXtkR+8cUX0rx5c3n99dfV6ZNo7o8m+DC0nOvgwYMyb9486d27tzogAM+h51fFihVVtZg7xkOHDqkDA9CXLFeuXDJjxgz1f8SBZvuoCPvggw/Us+H2FHOvmdsnEyphThYBAb4kRQCLt3pKgNrzFCcHi4AAtRcBLN7qKQFqz1OcHCwCAtReBLB4a1QEaIpFhY0PmUoAppdzMiPMKGwTbNeunerzhcvdJB9bJzdv3qy2JzqnT2L75IULF9Spjaj+ck6fDNZTDJVdwU6fxFholI8xYKqNGDFCNb53LjTknzlzply+fFkKFiyomtnjGfeFrZXoS7ZkyRJBI32YXOjdBUMMa3HHiK2XMMU2bdokqampUr16dWXK4VRKVKNheyYMQBhvOBkTVzinT3L7pKkqZ1wOAb4kUQu6CFB7ushzXmqPGtBFgNrTRZ7zUnvUQLwJ0BSLN2GOTwKWE4BZt2PHDstXyeWZSIAvSSZmxR8xUXv+yLOJq6T2TMyKP2Ki9vyRZxNXSe2ZmBW7YqIpZlc+uRoSSDgBmmIJR84J/0GAL0mUgi4C1J4u8pyX2qMGdBGg9nSR57zUHjUQbwI0xeJNmOOTgOUEaIpZnmCDl8eXJIOTY3lo1J7lCTZ4edSewcmxPDRqz/IEG7w8as/g5FgSGk0xSxLJZZCALgI0xXSR57x8SaIGdBGg9nSR57zUHjWgiwC1p4s856X2qIF4E6ApFm/CHJ8ELCdAU8zyBBu8PL4kGZwcy0Oj9ixPsMHLo/YMTo7loVF7lifY4OVRewYnx5LQaIpZkkgugwR0EaAppos85+VLEjWgiwC1p4s856X2qAFdBKg9XeQ5L7VHDcSbAE2xeBPm+CRgOQGaYpYn2ODl8SXJ4ORYHhq1Z3mCDV4etWdwciwPjdqzPMEGL4/aMzg5loRGU8ySRHIZJKCLAE0xXeQ5L1+SqAFdBKg9XeQ5L7VHDegiQO3pIs95qT1qIN4EaIrFmzDHJwHLCYwePVo+/vhjy1fJ5ZlI4Ny5c1KuXDkTQ2NMlhOg9ixPsMHLo/YMTo7loVF7lifY4OVRewYnx5LQaIpZkkgugwRIgARIgARIgARIgARIgARIgARIgARIIHwCNMXCZ8U7SYAESIAESIAESIAESIAESIAESIAESIAELCFAU8ySRHIZJEACJEACJEACJEACJEACJEACJEACJEAC4ROgKRY+K95JAiRAAiRAAiRAAiRAAiRAAiRAAiRAAiRgCQGaYpYkkssgARIgARIgARIgARIgARIgARIgARIgARIInwBNsfBZ8U4SIAESIAESIAESIAESIAESIAESIAESIAFLCNAUsySRXAYJJJrA/fv3Zfbs2bJv3z7JnTu3tG3bVpo0aSI5cuRIdCiczwcEHj9+LAcOHJDNmzdLkSJFpHfv3hmrhgbnzJkjd+/elQoVKkj//v3VPbxIIFYCz58/l40bN8rq1asFn3lpaWnSq1cvKV26tDjfW7lypTx69Ehq164tPXr0kHz58sU6LZ8ngQx9Odpzf7ZRexRIogicPHlSxo0bJz179pS6devycy9R4H08z/bt22XWrFkZBPA+N3LkSClUqJD685h/5vpYHHFcOk2xOMLl0CRgM4H169fLoUOHZODAgXLr1i2ZMmWKdOvWTSpXrmzzsrk2TQRgwD579kyePn2q/g/jCxe0N378eGnZsqXUqVNHvSxdvHhRff+ll17SFC2ntYXAiRMnZN68edKvXz8pVaqU0tfp06flww8/lMuXL8vUqVOVQVumTBn1Eo+X906dOtmyfK5DI4Fg2rt69ar07dtXzp8/T+1pzI1fpsY/Rk2aNEmOHDmi/kyFKXbu3Dlqzy8C0LTOVatWqZnbtGmTKQJqT1NCfDItTTGfJJrLJAEvCcCYmDx5stSvX1/9h2v69OmqegLmBC8SiBcBvCw5phfmOHbsmOBrgwcPlrx580p6erqqGhsyZIj6V0VeJBALgYMHD8r169elUaNGahgYYtAbTLK9e/cKvj9gwABVIYuKRfwrNrSH6lleJBALgRs3bgj+q1SpkhoGetuwYYMMHTqU2osFLJ8Nm8C2bdvk8OHD6jOwRYsWyhRDFQ8/98JGyBujIIC/T1SpUkXefPPNTE9Te1HA5CNhE6ApFjYq3kgCJOAQePDggSqnb9q0qXpJwhXqX3ZIjQS8JBBoirn/oghT7ObNm/Lll1+qf9UuXLiwl1NzLBIQVMheunRJunfvrrZUug1at2EGLfIiAa8IoGIHZj+MflQiBn4OUntekeY4DgEYYTAnunTpIgsXLsx436P2qJF4EsDWcOw8wWfa7du3JX/+/OrPW7QnoPbiSZ5j0xSjBkiABCImQFMsYmR8wCMCNMU8AslhIiZw6tQp1Udx0KBBUrJkSb6gR0yQD0RDACb/nj175JVXXlFViQULFqT2ogHJZ8ImAGNi/vz56nPujTfeyPSPoDQmwsbIG6MggJ0o2K6bmpoqZcuWld27d8u6detk+PDhgspF/kNUFFD5SFgEaIqFhYk3kQAJuAnQFKMedBGgKaaLvL/nvXbtmvrX61atWqnedbj4l0N/ayKRq8dfFJ3KRGzdXbt2Lf9ymMgE+Gyuo0ePKo05W8PdOwP4ueczMWheLv6+MXHiRNVfDH0WaYppTojF09MUszi5XBoJxIsAe4rFiyzHzY4Ae4plR4jf95oATp2EIYb+Jk4PRczB/iZek+Z4bgIXLlwQ/IXQ6SmG7USoVBw2bJjq88S+TtRLvAhg2+TOnTtfGL5du3aqLQG1Fy/yHBd/3qIqGz3FUlJS1GegY4rhH6eoPWokXgRoisWLLMclAcsJoLcOGkujwfmdO3d4+qTl+TZleYGmGE6fHDNmjGoCDMOCp0+akik74nAMMZyq27p1a9VQ37lwEhYOHOnZs6eUL1+ep0/akXJjVoG//C1evFj9GVu8eHFVKYaDRFC9g5NPqT1jUmV1IIE7A/i5Z3W6tS8Of+biRPF33nlHvdO5t0/i7xr83NOeImsDoClmbWq5MBKIL4GHDx/KvHnz1B9YOGmtbdu20qRJk0x/aYxvBBzdjwQCTTEwQNXErFmzBAZZhQoVVJP9IkWK+BEP1+wxARzkgJfwwGvgwIFqGyWqxWBcPHr0SDUC7tGjh+TLl8/jKDicHwk8e/ZMnWaKzzz8eev+bEPPJ2rPj6pI/JoDTTFqL/E58NuMMP+nTZumzP+iRYuqRvuvvvqqUHt+U0Ji10tTLLG8ORsJkAAJkAAJkAAJkAAJkAAJkAAJkAAJkIABBGiKGZAEhkACJEACJEACJEACJEACJEACJEACJEACJJBYAjTFEsubs5EACZAACZAACZAACZAACZAACZAACZAACRhAgKaYAUlgCCRAAiRAAiRAAiRAAiRAAiRAAiRAAiRAAoklQFMssbw5GwmQAAmQAAmQAAmQAAmQAAmQAAmQAAmQgAEEaIoZkASGQAIkQAIkQAIkQAIkQAIkQAIkQAIkQAIkkFgCNMUSy5uzkQAJkAAJkAAJkAAJkAAJkAAJkAAJkAAJGECAppgBSWAIJEACJEACJEACJEACJEACJEACJEACJEACiSVAUyyxvDkbCZAACZAACZAACZAACZAACZAACZAACZCAAQRoihmQBIZAAiRAAiRAAiRAAiRAAiRAAiRAAiRAAiSQWAI0xRLLm7ORAAmQAAmQAAmQAAmQAAmQAAmQAAmQAAkYQICmmAFJYAgkQAIkQAIkQAIkQAIkQAIkQAIkQAIkQAKJJUBTLLG8ORsJkAAJkAAJkAAJkAAJkAAJkAAJkAAJkIABBGiKGZAEhkACJEACJEACJEACJEACJEACJEACJEACJJBYAjTFEsubs5EACZAACZAACZAACZAACZAACZAACZAACRhAgKaYAUlgCCRAAiRAAiRAAiRAAiRAAiRAAiRAAiRAAoklQFMssbw5GwmQAAmQAAmQAAmQAAmQAAmQAAmQAAmQgAEEaIoZkASGQAIkQAIkQAIkQAIkQAIkQAIkQAIkQAIkkFgCNMUSy5uzkQAJkAAJkAAJkAAJkAAJkAAJkAAJkAAJGECAppgBSWAIJEACJEACJEACJEACJEACJEACJEACJEACiSVAUyyxvDkbCZAACZAACZAACZAACZAACZAACZAACZCAAQRoihmQBIZAAiRAAiRAAiRAAiRAAiRAAiRAAiRAAiSQWAI0xRLLm7ORAAmQAAmQAAmQAAmQAAmQAAmQAAmQAAkYQICmmAFJYAgkQAIkQAIkQAIkQAIkQAIkQAIkQAIkQAKJJUBTLLG8ORsJkAAJkAAJkAAJkAAJkAAJkAAJkAAJkIABBGiKGZAEhkACJEACJEACJEACJEACJEACJEACJEACJJBYAjTFEsubs5EACZAACZAACZAACZAACZAACZAACZAACRhAgKaYAUlgCCRAAiRAAiRAAiRAAiRAAiRAAiRAAiRAAoklQFMssbw5GwmQAAmQAAmQAAmQAAmQAAmQAAmQAAmQgAEEaIoZkASGQAIkQAIkQAIkQAIkQAIkQAIkQAIkQAIkkFgCNMUSy5uzkQAJkAAJkAAJkAAJkAAJkAAJkAAJkAAJGECAppgBSWAIJEACJEACJEACJEACJEACJEACJEACJEACiSVAUyyxvDkbCZAACZAACZAACZAACZAACZAACZAACZCAAQRoihmQBIZAAiRAAiRAAiRAAiRAAiRAAiRAAiRAAiSQWAI0xRLLm7ORAAmQAAmQAAmQAAmQAAmQAAmQAAmQAAkYQICmmAFJYAgkQAIkQAIkQAIkQAIkQAIkQAIkQAIkQAKJJUBTLLG8ORsJkAAJkAAJkAAJkAAJkAAJkAAJkAAJkIABBGiKGZAEhkACJEACJEACJEACJEACJEACJEACJEACJJBYAjTFEsubs5EACZAACZAACZAACZAACZAACZAACZAACRhAgKaYAUlgCCRAAiRAAiRAAiRAAiRAAiRAAiRAAiRAAokl8P8DpuB9RASfN5sAAAAASUVORK5CYII=">
            <a:extLst>
              <a:ext uri="{FF2B5EF4-FFF2-40B4-BE49-F238E27FC236}">
                <a16:creationId xmlns:a16="http://schemas.microsoft.com/office/drawing/2014/main" id="{52913242-6C1A-4D68-9F81-F7CDEE61EFCF}"/>
              </a:ext>
            </a:extLst>
          </p:cNvPr>
          <p:cNvSpPr>
            <a:spLocks noChangeAspect="1" noChangeArrowheads="1"/>
          </p:cNvSpPr>
          <p:nvPr/>
        </p:nvSpPr>
        <p:spPr bwMode="auto">
          <a:xfrm>
            <a:off x="4419600" y="1558636"/>
            <a:ext cx="2022764" cy="20227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png;base64,iVBORw0KGgoAAAANSUhEUgAABMUAAALzCAYAAAARXbDrAAAgAElEQVR4Xuy9CdgUVXr3fUBERERW2QVEFBRBZNyQRURAUVREdgQRxnFkkm8mE7/JO8m8yZdJrmTyJpNJvkGNAiKgICqLCG6jrBEFB0UFQUBEEMEFZHHBBd7rd5Lz5DxFV3d1P91Udfe/rosLeJ6qs/zuu6rr/Pu+71Pt2LFjx4wOERABERABERABERABERABERABERABERABESgjAtUkipWRtTVVERABERABERABERABERABERABERABERABS0CimBxBBERABERABERABERABERABERABERABESg7AhIFCs7k2vCIiACIiACIiACIiACIiACIiACIiACIiACEsXkAyIgAiIgAiIgAiIgAiIgAiIgAiIgAiIgAmVHQKJY2ZlcExYBERABERABERABERABERABERABERABEZAoJh8QAREQAREQAREQAREQAREQAREQAREQAREoOwISxcrO5JqwCIiACIiACIiACIiACIiACIiACIiACIiARDH5gAiIgAiIgAiIgAiIgAiIgAiIgAiIgAiIQNkRkChWdibXhEVABERABERABERABERABERABERABERABCSKyQdEQAREQAREQAREQAREQAREQAREQAREQATKjoBEsbIzuSYsAiIgAiIgAiIgAiIgAiIgAiIgAiIgAiIgUUw+IAIiIAIiIAIiIAIiIAIiIAIiIAIiIAIiUHYEJIqVnck1YREQAREQAREQAREQAREQAREQAREQAREQAYli8gEREAEREAEREAEREAEREAEREAEREAEREIGyIyBRrOxMrgmLgAiIgAiIgAiIgAiIgAiIgAiIgAiIgAhIFJMPiIAIiIAIiIAIiIAIiIAIiIAIiIAIiIAIlB0BiWJlZ3JNWAREQAREQAREQAREQAREQAREQAREQAREQKKYfEAEREAEREAEREAEREAEREAEREAEREAERKDsCEgUKzuTa8IiIAIiIAIiIAIiIAIiIAIiIAIiIAIiIAISxeQDIiACIiACIiACIiACIiACIiACIiACIiACZUdAoljZmVwTFgEREAEREAEREAEREAEREAEREAEREAERkCgmHxABERABERABERABERABERABERABERABESg7AhLFys7kmrAIiIAIiIAIiIAIiIAIiIAIiIAIiIAIiIBEMfmACIiACIiACIiACIiACIiACIiACIiACIhA2RGQKFZ2JteERUAEREAEREAEREAEREAEREAEREAEREAEJIrJB0RABERABERABERABERABERABERABERABMqOgESxsjO5JiwCIiACIiACIiACIiACIiACIiACIiACIiBRTD4gAiIgAiIgAiIgAiIgAiIgAiIgAiIgAiJQdgQkipWdyTVhERABERABERABERABERABERABERABERABiWLyAREQAREQAREQAREQAREQAREQAREQAREQgbIjIFGs7EyuCYuACIiACIiACIiACIiACIiACIiACIiACEgUkw+IgAiIgAiIgAiIgAiIgAiIgAiIgAiIgAiUHQGJYmVnck1YBERABERABERABERABERABERABERABERAoph8QAREQAREQAREQAREQAREQAREQAREQAREoOwISBQrO5NrwiIgAiIgAiIgAiIgAiIgAiIgAiIgAiIgAhLF5AMiIAIiIAIiIAIiIAIiIAIiIAIiIAIiIAJlR0CiWNmZXBMWAREQAREQAREQAREQAREQAREQAREQARGQKCYfEAEREAEREIEiIPDll1+aJUuWmKuuuso0atSoCEZcmkN85ZVXzNdff2169eplqlevXpqT1KxEQAREQAREQAREoEwISBQLGPr77783Tz75pHnjjTfM+PHjTfv27RPpCryQT5s2zXz++edm0qRJ5owzzkjkOIt9UDt37jRTp041Z511lrntttvMySefHDqlAwcOmMmTJ5t69eqZO+64w9SqVavYp6/xi4AIJITAV199ZR5++GHD3+PGjTMNGjRIyMjKbxibNm0yjz32mLnyyitN3759TbVq1coPgmYsAiIgAiIgAiIgAiVCoGhEsWPHjlmxau3atWbYsGGmW7duVTbBI488YjZv3mwmTpxoRQ8O+lm4cKFZv369FTZatWpV5X6yaQCx6/nnn7f9Hzp0yH4LTUQA30gz55NOOsk2lyRR7A9/+IMdM6LRhRdemM10czr3RM59z549ZsqUKebcc881Q4YMqeCfauAnUhQrVF/OlsH5OT+8+uqrzUUXXXTCoiO4H9955x3z0ksvmd27d5vvvvvOCpNt27Y1119/vWnWrFlOPqSLcieQzf3+1ltvmZkzZx7XGSIC4nH37t3tn3Ric+4jPfFXfvDBB/Z5cd5555nRo0fnbQDcB/PnzzcbN240P/rRj0zjxo1t20ePHrVf4GCTzz77zP4Mrog1/HGfF24g+/fvN88995zBLt9++6059dRTTZcuXczAgQOPE/HdZ9G6desMEWrYiHkNGjTI1K9fv9LcguPAvmeeeaa54YYb7BdLUUSj4NjcfU5/TZo0qXJ/jPH99983L774oqlbt64ZPnx4qH3gvWPHDsuVL0b4v/+ewIVr1qyx7wp87nXo0CFvtlZDIiACIiACIiACIiACJ5ZA0YhivPDff//9BjHgnHPOsVFcVV1IpRLFTiz+yr3t27fPPPjgg4a/WQS0aNHCLnp4OednzJsXcBYyJ1IYysQkm0Vyprai/D5Jc/fHWyihKhWTQvXlbNmuXTu7uHYHzLdv324Xx4izt956a1qBMIodM53jojb/+Mc/mlNOOcUwJqLvDh8+bLZt22YvRyBHpNNx4ghkc787Uax58+aVBEzETQQK/Pjss8+2kU8814r9KJQo5tq95ppr7BckHNwfCGV8UYRI1alTJ/vzN99800YQB+9TfsbnC5+liPxt2rQx7777rrUD//ZtwP1OVNp7771nvxi64IILDGPgSySikn/4wx9WilRDtEZs43edO3euEOtoJ8o9umvXLhv5zPmIaK1bt7bjYnzc83ze8zN3ZNPfwYMHrYD18ssv22cHB0JgmGjpP3cQFZk/n8e9e/c2DRs2rPRMZMz4MjxKwX+L/f7T+EVABERABERABEQgFwJFI4rx4j9v3jwbNcVCKvitbS6TT5Ioxos44yEqhogkFjTu23V+9+yzz5rly5eb/v37GxZGSRKGslkk52Kn4DVJmrs/tkIJVamYFaqvdLZ06VuIY/mK1kznDyxkiQ51C/batWtXnP7RRx+Zhx56yC6+/ciZfPiX2khPIJv73Yli7rnlt8xz7YknnjCIntTIIlqp2I9CiGLus2Hv3r3W14ly4uA+JLUbsYgvS1y69hdffGGj1RC//M9JapHxGcLny6WXXmrbIAIKe/LHv6exydy5c60Ah13cZxFRY48//rjp2bNnhb3cF1Z16tSx/Z122mm2bX6OCMd9m040cvMjJXHMmDHm/PPPr3AD9wxAxBo5cqQdRzb9uc8KvlhCmEUMXL16dWgkHzyIJHvhhRds9BfRZP5zJ+ifcILH0KFD8xK9Xuz+r/GLgAiIgAiIgAiIQDESKApRjDQPFsB848viipd1Um7CFlGcxwLApYjwUovIxLVEnKRKEWNB4RYQvljGt8SzZ882vLAHhTj3ws0ixF+sEMVC/x9++KH1CSK+GCuRLmEH32ATCffNN9+krBH26aef2t8jCpLWiRjgaoqxIOKbc77FZ4HBy/8tt9xyXOpnqnQY0h0Zm1toufHBnG/WV61aZUXIGjVq2JS1G2+8sSKVJSw1yk+jZDz/+Z//aVauXGnbIbov2KdbSLoIAeyDze6+++7jxsX4Uoli/s+CPEg1YtHiRxrQTiY/4ZywRS7XEqXhM2ehiHiZqqYYC9qnnnrKLmRhQsQB/shizy04nd8x/rffftu89tprNsWJ6IubbrrJRmscOXLE2p0oCv9AOHJ1zLhmxYoV1n6k4KayXZgfZhI8uA+IIGHcI0aMqGgmis+7+Q0ePNiODbbXXnut6dOnz3HDQYBzUZN33nmn9engwRyffvpp65M9evSo+DULW8bzzDPP2HuQ/wd5EzVz3333WbbB+m/O5kS8ICBgnyh+7PsgaWNEznDfjh071px++ukVaXUIEqRdffLJJzbarmPHjrYft/h2/fNz/pCajBCAHX/wgx/Y+5WIPfzJ+R8+jo8EayBGGbfv4+nGFuV+D9oonSjGuaQn/8d//Id9pgSfa0GG+H8U2/rPCJ6TpNnyPCYNjoNnOpGOwZS8bFgFn1Xcs9wX+JV/cJ907drVppBiS6KT/JRGxrVs2TL7fLrkkktS3pbu2Y9I4/yRE7lXEW8QkoJp6/gMv3fPYj5XeG6QovjjH/+4UhSoswERe7SFv8+ZM8emagY/89znlPu85O8NGzaYGTNmmH79+tkvbPwDUZtSABMmTDju+evOSyfww5M6jUTCufs0m/54FnKPUB6Bz7hMoqUT3NwzPFP0l3uOkMYN62C6ajG+FGrMIiACIiACIiACIlBuBIpCFHPfiF9++eX2pZuX+6AQ5QznUhB5+XcpIizk+aYYUYcUEV7CiTRhYU6dIhbl1D8hPZGFaTCCjMUBixoK6vov/akWz9R3QbSjCDKLahYRpLOwKOGb7rCaW27Rwnh4+Ufk8A9e7kklqVmzpk034v9wIO0EoYnFPeIbIsjWrVvtIgIxwdV+Yc4s2miftmHj0lM4x0+HYXFPEWHmzcKRRR3X8X/6cqksLAiwDQIOi1+ECRaccGZR4SJBXn/99QpbuD4RKeiT8xxHzmfRy0ILftgKMSF4pBPFwnjQzl133VWR/hLFT1gQpVpEwZhIDBaTLs2Vn5FqxBwQ33yhBd9D1MV2+AQHPoFNBgwYYKjTxYHfwZLz6Jt2EMG2bNliF6osLFnc0Q+CCgtf/JUoG2yIX3AQfUNEh0t78m1HG+nq5GUSxVLxiOrzbn5utzYiSohE8QUtZ2vsiCjWsmVLc/vtt6dMlXZplPi+f78gwCKI4Ueu/pnjzcKd+5iDBTs/Dy78YUC0CItcolai+rHzS8QX5oiIhQiPQI2d8Bl3YFsiazj3448/tqlvTjBxjHkmMAcEGNrjXuOeQ1zn+Ub72NJxwG98+0Ydt+sv09jw8XT3e6oPz0yiWFAQoQ2ea6kYIgpFsS33ih8hhFCBH/HM4b6hbZ4H2L1p06Z22NmyCj6rRo0aZT9T+LN06VIr4vLFDfclny34Mnbyn0FujNjS/3mQI1HSRCPRh58qzLMUcd59bvnX8WwgKoznEP6STnhyQhc+yvnOBqk2ceFzZ/r06Zaj2+Al3TODL1UQb9PVm0Tg5TML0Sr4uedEMT7bnOhUlf4yiWKMd9GiRZEjYfED3g14XmFD7Qhabq/Qmq8IiIAIiIAIiEApECgKUYxoELZAZ8GH4EKEyOLFi4/7hpwXVBYPLHT9OiZhKSJh6ZPBn7PwIJqBxbdfy4xxsPh2i2cWCpyHOME3/67mWdQ0EicusLhFKLjiiisqUlHChCEEF4Q6FvosnJmrS5NxiyhXpPnVV1+1hY9p20UnuT5ZcLpFuVsYIEISheO+/XbiDoKVnw4Ttkgh9WXBggVWFPDTQYMpOG6hwviJqnHiTtgNlk4US8fDRWNk4yepFlEuusNFRgRZsgB3ophLZYIhP3PRQERCuUg/tyDG74iquPjii21EiPMfl0JEJBr24whb5DoxCdEFUdHZzjEn0oi2w45Mohj3IWnMiFmMJRufD5tfqrG4aBBExGwKliNKIEAgOMHb1UVzqZ/wcc8RJ3Zfd911FXWaXFQqfF30Z1Q/9oUY/55kfmE+7vwDwcktqt25Lu3M1TFyzyGYI46Q2uXsm8pHoo47m7Exl0w+4tszkyiG0I9Yj/DHc9SJ/cH7mDazsa2zBfYmKgxhn/vUT48jMstFXlWVlZtzmOjinsl+iiJi9QMPPGCfd8EIMp+hi7aKWjLA+RTzdc/pdKKYY4U4hQ8itqbb2Zj7GBGL+wNRMZ0/OPsHozmjvjxhF543fnpiVfrLJIoxN4Rfoi75fHfRhYhyN998c8ovFBAgEUJ53qrgflTL6jwREAEREAEREAERSA6BxItibiFIVIkTGsIWEy6VgUVksBA/6WuPPvqo/dacF3SOqKKY2/mShbpbCLhvzFlssJBgEY6YhEjmvp33zRxcSKRyAfohqopv1lmgcCDEsXi77LLL7L/d4UcZ8I29XxQ9uBB1XGAYrO3iRAAWnMyNdlyaTTB6wXGgjoq/AEi1SHF8mAd9+nVZ3AKNlC+igOibKBoWxi59J90tkk4UI+oiKo8ofhJcRLm+iTQLRgakWni6dEOEwWB6lItIciydPwZTjVIt5MIWue5cFmeuBg8sEQJZLCO0pUsJCltwcj1iM2l/pKS5BXo2Ph82v1S2dj6MuESaqTtSpT77RbNdSlmqmmdOBHPCoHu24PMuGs2lkhG5hWCSjR/DyN07QR/0U4SDPh58DqVbuHMu8wg+Y4LXZDPudPdfqmdkPkQxfIiIR6Ia8WUEPoS+dM+1bGybru6gszuiEfcw0XxEP+XjWRVmOxftTIRu8MuHdPX5UkVmpXs2uog3xHU/MjmKKOYiw+CRSRTzd22OIlKlqimX6TXIfQlDaiLPSFczrSr9pbu3fFGbL2j4fEIMQ1AnWtePkvbHzhdLvFukS4HNNFf9XgREQAREQAREQAREID4CiRfFXMFf6sK4XbfcQoF6QX69IffCyyI5XTSMwx1VFON8J24wDiKtgotnJ7KxGAk7/LplmRY2LHxJ72RhwO5WvKST5olIQHRIukVfUBRzXEgF8+tA+UIDtWmI0iLKiRouRIOx8CZqzT9c20TXuFpQqRYpbhEWrLHjt+XqYJE+hih23nnnRYoKylRTzKX1uL7CeETxk+AiKt3iMtXvUok4Qdu71KIwf8xGFPN3jSOFi2hDuJKa5CLa0vlepvEibhJ5Q30n2nPRX1F8PpuNLcJEMYRpUkw5EPlYrLrUQ3cPEn2EEIsv+4ezj+/bROHQnhO7EfmIQnVCZTZ+TF9hYkImocsXGbI5180vzE+rev/lSxQL8w+EBgQToiB5xqV7rjGWqLb1ay4GnweI+7NmzbLRTvgJqZQ886rKijmG2S6YKokQS9odn2HpUiez2VTERcFxD/NZyTPa3fNJEMUQBHnOMyd3hO0C6dLbEfn4jPfTEk+EKObSrB0/Po/xGSLVg+ncmaIh43u9U88iIAIiIAIiIAIiIAJRCCRaFHP1OqidEiy2nUoscwsSFgTBgr+pYGQjirm6K0Rr8VLMt8OkdfgRU7THIp2+3Q5cfr+IWanqv6QzFAxYtBOBRhTUoEGDrCiXjSiW6aXdX2Qwv3QCVaq20oliLDhT1YxizkTXkTrEwjAOUSyKn+RDFGMTBOp+EXmQ6nA12PIhitG+2ySBmkL4LQdCEEXt/cL+qcbibElEpR99SFQdKZkImS6t04lQUX0+G1HMidC+4BUcb1gUX6paSFybLpIPsRsBEaGCwuYu+tNdE8WPXepfqv6zEbqyOTeTKBZl3Onuv3yJYgi0RPy4g3Hh9/iTH7kY9lzLJA6F1SYL8wV/XjzzEMWqyiqdKMbv/LR/WLBxCs8/P6Iz6OOZ5u3ORxAjPZ4oY+5xhGu/6HsUUazQ6ZOkhSNE8pnmDmquBeuIEcnHfUiasKtf6XOJIoqFpWtGiRRL5TPZRGZHefHSOSIgAiIgAiIgAiIgAskhkGhRzKVJulTCVNiIBnEpgYWMFKNvapshhtEfO8shUvmpgdks+oNzcUXrWSy54s/+OY4F35iTusYRFpWSbaSYv1MZhdzTRYq5VBE/HSadKJZqJ8ZM4kam26MYI8XSFZp2882XKObzI5oKgYlIQF9UDWOcTWocbWTj89mc6yIxERKDu0O6sada4KaLJkq1kx3PFmqQIYywqyP/RlTIVLstFb90AkY2Qlc254axSCeCZHP/5UsUi5o+l2ukWNC26Z6P7ssWUhr9SLF8PKvS2c49w4mY4g+po6RShm2+whyiimKuNiTRwKTxkQLpH0kutO+P09X+4/4nqjlVja5CFdrPxDrs+ZXpS6dMn2f6vQiIgAiIgAiIgAiIQLwEEi2KuYLmwagVh4zUQhb6rtB9uppiLAoohstugUSEpFvQh738btu2zQpRRP289tprdjHjFs+0h2hGNAA/c6meUc3rCov7xZ9TLWpIMbr77rttWmNUUSyOmmJObMA+wSi/bBblUcWHbCLnsvGTsGikVDvGpVp4up3jLr300oqi3mE+kQ9RjMLQpB5xzxCJ5w5SVIlMYSe8VGmx7rxsRbFsfD4bUczVuoM/kZlEWEbxm2zqTrn2nNjNc4FnBNEp8OPIxo+TJIplM+5sRbhsfCRbwSAdw2xsm01NMZ6piKH5eFalY+nXB0OAC9tB2fdzJ+AhqAXTQN15RBKz4zFfEPFZmKpmoNvdmE1fgvXunABN1Jqrdzdnzhxbuy5Y39BFTLtSAPztPrvY7MWv/8f43CYBwXZSPQMRxNj1mMhThD1/p03//Kr0l6nQPuOlrqfbjMP1G+XzRTXFor7t6DwREAEREAEREAERSBaBxIpivCCzUHG7srkd2Hx8rnA2OxtSQ4w6MmG7T7744ot2lyx/F6uwwt9hi3c3JhYRLKT8xTPjci/cbmt7BAgOV0CfBcnVV19dKa3FzYd5snMli45U35AHd4lMl6oVXIj6u08OHjzYFu2PsvskaY+klTFXjky7T7rdLoMCC4sbfzdOxk7dJqIaiJjItFAJ3jJVjRRLt/tk0E9SjQ3hEyElyu6TLLTZYY4FMKm2TmxhThQax64wJrIjF1GMWmFEDroi1NTEIoUqODYXpULh6GBNHJ9vNoJHtj6fjShG20S4zZgxw0ZxIeT56af4NOmhRGwS2eVq5bkdCrmGha0TBlPtPunmTcTQQw89ZGv3IZoHN4ZwTDL5cZJEMeYWddy5imLB+z3VR1s+RbFsbOvvPhnciZh7nMhJ/wuIfLDy74ewTUOcSM65UYRyX1hKtfukeyYTXczzJdMmGszbr5cVtjMzdqOGFimPfipmcOdgxue+ZOBzgnuHVG2OqLsuc66/QYBvr1Q+VZX+Mn3WkN7Jpgsu4s6lilPLjmeRv1GC/zmHT2n3yWS93Go0IiACIiACIiACIhCVQGJFsaDglapIeCrhzBXoJWqHAuPUraEt6pLxTbj/TboTEBCv+F3v3r0N4lu6xbuLXvPTNh1sFhhEmpCOiEjRuXNn2x4LDCJ4unbtasU7vyaTbyhe2HkhR0BhcY6AwYEIx4IQsQ1BgxTHKN9c+ylL8Hj44YcN4ggv9kTeIMogPFDXxV/M0Dbf2MOtVatWNiKOMbD7YKoduFz9J1cniKLZ8ME+1IZhoQFjt7sc7SD+sdiCCWxOZE0xmEb1k1SLKCewIKbAB7GGBeCuXbusAMrP/JQ/hC/EWg4WW/weJiy0qNPFYgrbZiOKuagTohexJX5OdCLCDnZmbLQNX2rzsJglWsTfkS7VQyJbUSwbn89WFKPtlStXmmeffdYO1UW/IX4jBmBDF/nmFuKcxzXU4EMQ4x4kqpLITu6BYAFtznfPEexHFChplP4R1Y+PHDmSmEL7bl5Vvf9S2Szsfk/lT/kUxbKxrb+TILW1eObxecCGBqmeeVFtnOlZ5SKpEMMRxujTRSY7oYiITc5zEc6ZPqydkBYUIRnL1KlT7ZcsbHqSqo4lvs/ceW4jJvFFE88q0hL5zHPPIep6+aKav2EHzxFq+9EfnwkI8f7nBeOnbiICNWI0u7vyrHHP+UwiF4IYEVrco3xGdOzYMSUSv7RArv1lEsXcZgWIhzzXeVan233SbdrA8yi4G3Emu+r3IiACIiACIiACIiACySCQSFGMl2S3GENc8KNrgthc1I6fskihXsQrFmSIB7yoE/XUvXv3SoIUL7vUdSEdg2/Y+SYeISrd4h2xgYUIbQUXz4yNl2SEChblFLDm/6TKsBjnW3cXdRVmfhYjvPCziyWLGK5HbEKYYuHDXDiyFcXcNQh2CCSkV7FQQjShALufase5rlg7wiFiQo0aNeziiqimYMF47AXv1atX22g9drFE/AlrB8a33HJLReHtTAuVIKuqRoq59qL4SdjYuJZoN3yM+VNInA0WiF7iCNbBQtQkugz/QbjCpvgQQpYTSbMRxegDEWf27NlW9EIYQzBlEQwf7IwPEYGI7Rgfu9Glu5doM1tRLBufz1YUc3bau3evIRIDQYN7lnuI2nrcTzB0UXLu/FT3ID6Ln7tdM4M+hf+y22swbcqdl+p+CPpx0iLF8nH/pbJZuvs9yDXfolhU2/q24FmD/yDqcCB0IMjzxYN/RLFxlGcVnyeIPAhfCESIQu6AHaI1whQ7niIwZTrY+AEhDSGLL1XcF0SObbrr+ezx0y6Dzzw+94i05LMseB8h8vIcYVMb93mByMdmL3yR4h/YhecN5zM3xohgzecy4mC6nW+drfjiKt3hf8mTa39R7MdnGJ+RiHzus48vHSjeH/QZeBLhzfMFkdPf3CCTXfV7ERABERABERABERCBZBBIpCiWDDQahQiIgAiIQDESyFQ0Pa45IRj5AleUcbgviRCHowppUdrVOVUnQOQcaaaIlZRx0CECIiACIiACIiACIlB8BCSKFZ/NNGIREAEREIE0BJIoirl0YCKQiOokgirqQYQTEcpEHBP1rCN+AkQWEvVHqmjYDrnxj1IjEAEREAEREAEREAERyERAolgmQvq9CIiACIhAURFIkiiGeEKaP+m/iFukOlO/K6y2ZCrQCGqk+LIzItFiwRT2ojJOiQyWFMv58+eb0aNH29RWHSIgAiIgAiIgAiIgAsVJQKJYcdpNoxYBERABEQghkCRRjEgiNlBhYxNqLVLPjI01sj3cBh+kU1K/Kko9smz70PnRCGBLNrG48sorTd++fdPWTIvWos4SAREQAS97lPoAACAASURBVBEQAREQARGIi4BEsbjIq18REAEREAERyIIABe+JGGOXVDab0BEPgVdeecVuaMJGKZk2z4lnhOpVBERABERABERABEQgKgGJYlFJ6TwREAEREAEREAEREAEREAEREAEREAEREIGSISBRrGRMqYmIgAiIgAiIgAiIgAiIgAiIgAiIgAiIgAhEJSBRLCopnScCIiACIiACIiACIiACIiACIiACIiACIlAyBCSKlYwpNREREAEREAEREAEREAEREAEREAEREAEREIGoBCSKRSWl80RABERABERABERABERABERABERABERABEqGgESxkjGlJiICIiACIiACIiACIiACIiACIiACIiACIhCVgESxqKR0ngiIgAiIgAiIgAiIgAiIgAiIgAiIgAiIQMkQkChWMqbURERABERABERABERABERABERABERABERABKISkCgWlZTOEwEREAEREAEREAEREAEREAEREAEREAERKBkCEsVKxpSaiAiIgAiIgAiIgAiIgAiIgAiIgAiIgAiIQFQCEsWiktJ5IiACIiACIiACIiACIiACIiACIiACIiACJUNAoljJmFITEQEREAEREAEREAEREAEREAEREAEREAERiEpAolhUUjpPBERABERABERABERABERABERABERABESgZAhIFCsZU2oiIiACIiACIiACIiACIiACIiACIiACIiACUQlIFItKSueJgAiIgAiIgAiIgAiIgAiIgAiIgAiIgAiUDAGJYiVjSk1EBERABERABERABERABERABERABERABEQgKgGJYlFJ6TwREAEREAEREAEREAEREAEREAEREAEREIGSISBRrGRMqYmIgAiIgAiIgAiIgAiIgAiIgAiIgAiIgAhEJSBRLCopnScCIiACIiACIiACIiACIiACIiACIiACIlAyBCSKlYwpNREREAEREAEREAEREAEREAEREAEREAEREIGoBCSKRSWl80RABERABERABERABERABERABERABERABEqGgESxkjGlJiICIiACIiACIiACIiACIiACIiACIiACIhCVgESxqKR0ngiIgAiIgAiIgAiIgAiIgAiIgAiIgAiIQMkQkChWMqbUREQgHgIPPPCAufPOO+PpXL2WNYHdu3eb5s2blzUDTT4eAvK9eLirV2Pke/KCuAjI9+Iir36Lzfe++f5IJKPVPOmUSOfppMITkChWeMbqQQRKmsAPfvAD89prr5X0HDW5ZBL44x//aLp165bMwWlUJU1AvlfS5k305OR7iTZPSQ9OvlfS5k305IrJ95Zte9p89e0XkXieVvN00+vsgZHOPREnffXVV6ZGjRrm5JNPPq67dL87EWMrdB8SxQpNWO2LQIkTkChW4gZO8PSK6SUpwRg1tBwIyPdygKZL8kJAvpcXjGokBwLyvRyg6ZK8ECgW3ztmjplnN82NPOdqppq5tsOwtOcfOHDATJ482Xz++eeVzrvtttvMhRdemPLar7/+2kybNs307Nkz9Bx34R/+8Af7z169epmHH37YdO7c2Vx22WWGn+/du9eMHj3afPPNN5V+F3mCRXSiRLEiMpaGKgJJJCBRLIlWKY8xFctLUnlYo7xmKd8rL3snabbyvSRZo7zGIt8rL3snabbF4nuFEsWmTp1qbr31VnPWWWdFMksuotg111xTqW1fFIvUaZGfJFGsyA2o4YtA3AQkisVtgfLtv1heksrXQqU7c/le6do26TOT7yXdQqU7Pvle6do26TMrFt870aIYKY1PPPGE2bBhg6lZs6bp16+fjQy79957KyLL+vfvb/r27WtWrVplXnjhBRv1dcEFF1iR7dRTT7URYRyIYo888oiNFHvzzTfN+vXr7c/btGlj7rjjDvPkk0/a39H+rl27zOzZs82nn35q2xo6dKhti2g22vjggw/MaaedZoYMGWJ/XwyHRLFisJLGKAIJJiBRLMHGKfGhFctLUomboSynJ98rS7MnYtLyvUSYoSwHId8rS7MnYtLF4nsnWhRbsmSJFaIQpRCi5s2bZ8aPH2/q1KlTKX1y+/btZv78+WbMmDEVvyNF8pJLLkkpiiF8BSPFnGDWqlUrm0rZp08f06FDB9tnrVq1zM0332zmzJlj6tevb8W5t99+2yxbtswKaown6YdEsaRbSOPLikCpFwEkHJaDh09SDoliSbFE+Y2jWF6Sys8ypT9j+V7p2zipM5TvJdUypT8u+V7p2zipMywW3yuUKBasKdalSxdb68tf97JGnDVrliEy7Mwzz6wkin377bfmu+++s9FcHM8//7ypXr26jQ5LFSmWThTjutWrV5tx48bZgvw7duywEWgIbosXLzZffvmluemmm0zdunWT6k4pxyVRLIAFlXXKlCnGiQ/+r9MVtMvV6jgijumOxo0bW6W1ffv2uTZpx/7oo49aRz/jjDNsGCM3Dv/O9aDIX5R85qjn5TqO4HUnsgigU8j9oob8zIWX+mNzoab5Fq/mzp1rH2iDBg3KCaH/4IvSQJScdIliUUjqnEIQKJaXpELMXW3GS0C+Fy//cu5dvlfO1o937vK9ePmXc+/F4nuFEsXC1uAUwid9cufOnebo0aM2aGLixInHiWJHjhwxRJW99tprBoGMA/EsF1GMPn3tgrbq1atnJk2aZE455RT7u3Xr1lnRTemTJXLXnogCc34fODPOivqKQ5OLm8tRrqJYLqyyuSaVKOauP9FiYDbj9s+VKJYrOV2XRALF8pKURHYaU9UIyPeqxk9X505Avpc7O11ZNQLyvarx09W5EygW3zuRotj3339vg2CaNGlia4YdPny4IoAlGCkGv7Vr19ogmdNPP90GzHBdLqIY/b7xxhuGYKGTTjoppVGPHTtmtm3bZp5++mmbPlkMUWOKFEtzf6YSxQgJRJHduHGjqV27trnhhhtM165drUKL4fnZpk2brGJKNA9F7d577z3TtGlTG2bYoEGDSj0G+9i3b591cBwNoeWpp56yhfMIeSRHGNEsVZE88olnzpxpC9+1a9fOFtG78cYbj4sUS1UYj7m8+uqr1mlRmN2YuXGcs/uiDzcaY2ROa9assX2RO3z22Wfbm9FF2bnIOor/UZwPdt27dzfXX3+9+fDDDyvNjb44J9jmVVddZXmlKg5IDnO6IoDpbPXss89aG6Fk83BgrOzowU0cVogwW1GMhwaqPCInNiTfm2KDRCP6dkWpR1WP4jvBEFfytimGiP2J2Bo8eLC1mWP+xRdf2HnBl/mGiWJRCzUGdybBNooUy/1DXldWjUCxvCRVbZa6OokE5HtJtEp5jEm+Vx52TuIs5XtJtEp5jKlYfO9EimJEfFHbq1OnTubSSy+1+sOCBQtsGiPr6WnTppnLL7/cXHTRRXZtu3XrVrseRDxDMzj//PPTimJLly61ugLtVatWraIIf/PmzW3bAwYMsH1Tr+z999+3fU2fPt3WKWNtyM8XLVokUawUbtGgYIXI8fjjj9upEQ5I+CAF5fg3QgR5vMOGDbPiEDm1KLIIYaTSPfbYYzakkHP9IxgptnLlSuu0Y8eONR999JFtk3TKjh07WodLVSQPZ8e5W7RoYcUpnJBxjho1qpIohuCTqjAewhPOzS4UtEGfOHm3bt0qhhoUxTgfgY/5IPJwE95+++2mRo0aldIsEQuZ+/Dhw03Dhg3NjBkzDHnQrh83N8I6w9o8ePBg2uKA2IGbnMMJV9zo6WzFTYugCTtERtcGcwkrRJitKPbSSy9ZQZSHye7du20hQsQ35urbFUZRfScoisEGH+MBRxuIYqjxzA+2CGJw4GfMN0wUi1qoMdV9LVGsFJ52xTmHYnlJKk66GnU6AvI9+UdcBOR7cZFXv/I9+UBcBIrF906kKIYtEK1Y/xEcQdH7/fv327RIgjBefvllG4SBeIVgxXqQoAmCW/hDPbARI0aE1hTbs2ePLSnVqFEjK2xxvdt9csuWLXbt/8knnxhKP40cOdK0bNnSjgdthJ9r98m47pYC9BsUxXA4xAYcCAWWg+gwDpyE8xGiiLZ66623DAKXi77i/0T0OPHGDTdYU4x6UYgcCGsINH6bYUXyECUQm+gbxw1Ln8RRUxXGY0yIeNwgiElEgfEzRCx3pIoUI2oI0cX/HXXL/LxnVGai35wYSLglN2TPnj0rzc0fc7DNZs2apS0OmEoUY2eMXGyFuBlWiDAbUYzoOfrv1auXfUghSPLQQoSDkW/XoJ3T+U5YMUS/9hc2RHjDl1D2HXNsmi5SDEGTB2S6Qo1hotivZ91TgDswepM/+8Wk6Cfn8cyzW7Y3v71niunQpji2G87j1BPRVLG8JCUClgaRVwLyvbziVGNZEJDvZQFLp+aVgHwvrzjVWBYEisX3CiGKZYFJp1aBgNIn08ALimKIF6ROTpgwoaJovTsnKPJkI4o5UQfhhMiihQsXWmGM1DdfPAkrknfuuedWGleYKEbkWlhhPKLSCK1EWSYiDeEPQaWqoliqQvREzqFir1ixokJETCeKkfOcrjhgKlEM4SkXWzHnsL6yEcUQCoM7hcCSeWOvQotiy5cvt3xJIeVwu5SEiWJRCzVKFDueAMLYksmrq/AY1qW5EiiWl6Rc56frkktAvpdc25T6yOR7pW7h5M5Pvpdc25T6yIrJ99bvfsV8+sWeSCZpXKeZ6dzsskjn6qTCEpAoloUoRqSYH5HFpfmIFPNFHT/iJxhRFFYkL2qkGGmVYYXxEE+IZDp06JAVbvwdFplnrpFiiHBETZG65x/B6Kh0ohghmOmKA4ZFiuViK6LYwvrKRhRjPqSqEk1Hjbd0c893pFidOnWssEooK4KiL+6mEsWyKdQoUSz1A2PTwk8L+6RW6ykJFNNLkkxYWgTke6Vlz2KajXyvmKxVWmOV75WWPYtpNvK9YrJWcY5VolgWolimmmK5pk/6kWLs1EDBeSLFEJP8NsOK5PXp06diF4l0NcVIC0xVGI/r2TaVCCkK1//4xz+2Rdn9I6ooxnWkT95yyy2mdevWtr7Z3LlzbU0x0iJJISXijZRIf27pRDFEo7DigGFFADPVFAuzFRsZhPWVjSgGO3hSS4y0VtIyqTFG+iRpsIWMFCMFkjppbMxASiQ13fg7LH0ym0KNJ1IU271jj3n4d3PMayvXm3YdWpvRPxlqOl92fqUIRjeefKdPnnZqHfPPP/8P073LVabmyTXNZ59/YqbO/715aOG9KZ8YEsXi+QDUS1I83NWrMfI9eUFcBOR7cZFXv/I9+UBcBOR7cZEvn34limUhinFquh0NcxXF/JRGosOuu+66ih0t/TbZITCsSF7U3SfDCuMxN6LIEISo/+WnTvK7qKIYtbyIUnrllVdsUXnEqddff91G1Pk7IVIgPqooRgG/sHmnKwKYi61IYQ3rK1tRDPGPWm0IbRxXXHGFGThwoN15s5CiGMzplwKL7Kx53nnnmU8//dTWtyOlkiO4i2TUQo0IqMGDSMV81xT7+qsj5oF/mGF6DLjMdL3iQrNj604z498eM3f95XhzZvNGx40h36LYz8f+b3Nrv9FWCHt6+ZPm//zZ/ab5mS3NT/9pgnlry+vH9S9RLJ4PTb0kxcNdvUoUkw/ER0DPvfjYl3vP8r1y94D45i/fi499ufQsUaxcLJ1hnkQLzZ49226hiqiiQwSiEiiEKPb5ZwfNaytfN1f2v8ycWruW+ebrb8ys3z9u+g/pY1q2bV5wUexXP/qNObNBU/Mn/zDO9vWno/7CDOo91Pxq8k/NK2+ulCgW1TkKfJ5ekgoMWM2HEpDvyTniIiDfi4u8+pXvyQfiIiDfi4t8+fQrUax8bB06U9ITSavs1KmTGTx4sE310yECUQkUQhQL9r1n18dm7gMLzR1/PsrUqXtawUWxYAf3/2q2Fclu++Ug88VXhyWKRXWOAp+nl6QCA1bzEsXkA4kjoOde4kxSNgOS75WNqRM3Ufle4kxScgOSKFZyJtWECkWAumcctWrVKlQXWbV79OhRQ0rtqaeeamvCxXUUWhQjlXLaPz9iLr/6B+biKzunnGa+0yf9Tn425i/N8GvHmclz/tnMfPqBlP0rfTIe79NLUjzc1avSJ+UD8RHQcy8+9uXes3yv3D0gvvnL9+JjXy49SxSLwdJEZj3xxBNmwoQJhhpihTgoyk9dr7vuusuwG2EhjuCuiVXpg3pd7JQYrHXlt+nvzBncHbMqfYdd+9Zbb5mVK1faWlwIYWwYgAA1aNCgvHeXaldIv5NU9qQ2GUX0x4wZY84888y8j4kGozAvpCjG5hbzpy82p9Q6xQwccU1oFGOhRLER195u/mTkL8xLa581v/r9z0IZSxQriPtlbFQvSRkR6YQCEZDvFQisms1IQL6XEZFOKBAB+V6BwKrZjATkexkR6YQqEpAoVkWAuVxeaFHM7Sa4c+dOu+tjoWqElZsolouto16TThQ7UfZMNdY4RTE2PVi++GXz6d7PzODbr0+b1lsIUaxXt2vMX9/1T2bthtXmL343Ka0pJYpF9fT8nqeXpPzyVGvRCcj3orPSmfklIN/LL0+1Fp2AfC86K52ZXwLyvfzyVGvHE5AoFoNXpBPFwnZMZJhEC73wwgvmm2++MRdccIG59dZbbeRS8Ni9e7fd7bFNmzaGXR7dbpL0++yzz5p69eqZdevW2Z0J2SHyrLPOMggQtM/vTz75ZLtj4f79+22UFP9fsmSJWb16talZs6YZOnSo7T8oim3YsME8+eSTdofO7t27m+uvv96m9UUZtx8pxr/r169v3nzzTcOumkQi9e3b19x33332/xz9+/e3UWXsmsgGAeyuyJgYG0xog743b95s509bwTZd/TQ3bn93THaMdLuCwmvSpElm7dq1tm/6Rah65plnbDRejRo1zFVXXWV69+5tf/7oo4+apk2bmjVr1lhb9evXz/6eHT1T9UX76USxMHuyIyjzHD16tN0d9KmnnrL2+e677ywfbEmEGzuK0gcRZS1btrS2Zhzz5s2zturYsaOtJVe3bl1DdNzy5cvtOfgHfQeZB/2tEJFi9L/imdXmndffNbf/2UhT69RT0t6p+RbFnCC246Pttth+qjpi/oAkisXwIDVKYYuHunqFgF7Q5QdxEZDvxUVe/cr35ANxEZDvxUW+fPqVKBaDrcNEMVLFHn/8cTsihJy9e/eaOXPm2H8jTCE4jRw50ooXM2fOtGJGjx49jpsBAgsiyZVXXmlT/saOHWtFEfqdPn26ueGGG8xFF11kBTb6QFThd7Q/YsQIm8bIv/ft22dFsZdfftm89957VlRBJEFMQUw7cuSIFXNGjRplPvnkE5vKR2Raw4YNzYwZM0yXLl1Mq1atIo07KIoh5o0bN84cPnzYzJo1y4o2zZo1sxsC9OzZ05A+iVjz8MMPmz59+pgOHTrYcSEC3XzzzVYsQhxiPPyM/6dqE5Yw4RrEQfjzMxgF0yd94Yp/b9myxY4RDowRIRBhjjE2aNDA2g2uCxYsMLfffru1U1hf6USxMHsGRTHGwDzwC6IE3f9h8+KLL5pNmzaZiRMnWlsh3A0bNsza57nnnrO2xg82btxoFi1aZH0GAS2uSLGDnx8y/+ee35s/rlpfyb9v+9NhZuSPbznO5/Mtiv3dT35nbu035rh+nnhhlvmr3//0uJ9LFIvhQSphIh7o6tUS0Au6HCEuAvK9uMirX/mefCAuAsXme/sP7ouEqn7dBpHO00mFJyBRrPCMj+shTBRD5EE0QZgi0oiDiC8OonEQwq677joreoTtEEnhdUQZIqvatWtnRaOuXbuabt26HRfZ5Ys+RHMhsiDkcLjfIYQhzPXq1csKT0TwILYgqlEPzYliRJEhrLjr33jjDRuNxDiijDsoinXu3NkKX74o0759+0qiGO3TL8IUouGOHTus0MeYEfVcG8yH9lO1SWopohbRZURyuXEjEIWJYgiRDz30UIUYR/tEkTEehCZ4EU2GyAbTqVOn2qi+Fi1ahPYVJoqls2dQFHO2QAQM+hi+hV8wPoSvQ4cOVdiKKDsXcfbRRx/ZqDrmzxGXKJbtbZlvUSzb/iWKZUssP+cX20tSfmatVpJAQL6XBCuU5xjke+Vp9yTMWr6XBCuU5xiKyfeuufNis2vvB5EM1brZ2ea5+9dEOlcnFZaARLHC8k3ZepgolurnCB1EcxGNtW3bNpuyR7QWYk6q9EnOQUijiD8F9lesWGGjvIjsojC7L5z4og8ikl/o3v2OPqZMmVKRQucmRHreueeeW9Ee169fXzmqh/TN8ePH234zjTsXUYy5uBRHNy6X6giDqKIY6YJwIpWQgwi3dKLYJZdcUiF0IXz5IiLXwSJMFAvrK0wUS2dPouj89Ml0ohjiFtFhjIvNA3xb+8Id/5Yolv1DQaJY9szycUUxvSTlY75qIzkE5HvJsUW5jUS+V24WT8585XvJsUW5jaRYfO/osaPm/Jujb35WvVp1s3HBx2nNyVrXD2ZgbTh//nyb/cO6lzVeMFijUP7hB5lE7QNNwV9bRr3uRJ8nUexEEzfmuCgeNwSieUg7RABr1KiR/bGLFCOdzx1ENrF7ZfPmzW20kn8gyLz66quVfnbaaaeZH/3oR7a+VZgoFhYpxlhIi0RMIfLMP/yaYohKtO+PM4g23bhzEcWI6uIPgl8wci5404ZFiiEcLly40KalIhQ5ETJTpBgReD6TKJFipMeG9RUmiqWzp6ud5mqKZRMp5ttKkWJVfwhIFKs6w1xaKJaXpFzmpmuSTUC+l2z7lPLo5HulbN1kz02+l2z7lPLoisX3CiGKkYnEOp1AE2pHs95bunSpXf+SxeWv45x+UChfkChWKLJl2m4uNcVITaSoO7WeSI+j9hU1tnxRjJpZDz74oE2xdDtOUvgd9ZibhsitMFGMtLmwmmIvvfSSjU5DIEN84v+kT9K2a4/rqV9GDS+ip1CEEcEoQp9p3LhBFFGM4v+kAF5++eW2/88++8z+f8CAAaZTp05m+/bt5v3337dMKL4fJVKMtEtSLnnQMFYEQP5GaOIhtGzZMht1B/OoNcVcRFYwfZJItLC+UolimexJRFu6SLFgTTFqoFEj7uOPP05bU8xX8xHPfOapbtlCFNrP9tEQZ/rk2S3bmyWTV2c7ZJ2fBwLF8pKUh6mqiYQRkO8lzCBlNBz5XhkZO2FTle8lzCBlNJxi8b1CiGKIXqwt0QDYBI0yPazBCY4hc4ua0QSnUL+aUkDpNoJLlcmEG4VtxEcZHzQH1sTUmqZ9NpajxBG/I0iH3wU3dAtu3nf06NGK0jxJdVtFisVgGUQxUhIJd3SHS/tDpMHBqPtUu3ZtG3lFTTCcCSenhhYRR6l2n+QalGOED39XSh4kRI9x43DTIG4h8vjpk6ecckrF7pMIX9TvYnzcYPS9ePFiw46MHFdccYUZOHBgpXRMrn/99ddtZJu/iyM3b6ZxRxXFuAEp+s8uiwhhiF8IPRSyp3h848aNbcQXN23USDHEQ+ZGu4wV4Y2HDwwR9bATf9999912N0mOKLtPhqVPhvWFXVzbzicy2ZPUVnwlLFIMUYy6bxTdz2b3yWCIa5B58JYpZ1EMQey390wxHdpcEMOTRF0Wy0uSLFV6BOR7pWfTYpmRfK9YLFV645TvlZ5Ni2VGxeJ7hRDFWI9Tn/vqq6+2m9kRwMFmeqy7qUOOAOXqeqfbCC4saAMfCNuIj83XCOoYOnSo7YPz0ABYPxNMQyAJWsXbb79tx0EgCYE0ZEYh4rEOZSM8iWLFcqdpnFZxxtkJu2TXRhwYR8bxdRQfgbBoxELMBFHMCaaFaF9tikAYgWJ5SZIFS4+AfK/0bFosM5LvFYulSm+c8r3Ss2mxzKhYfK8Qohg2QoBq0KCBzRIjSOOWW26x4tiNN95oo7wIHCErLJeN4Gg/VSZZqhJKLuikdevWdjM/xDI2B0S4IxjDRa75ZXpUU6xY7jKN0xJABUYNdsXyUYDZSdKPOBOq4iEgUax4bKWR5k6gWF6Scp+hrkwqAfleUi1T+uOS75W+jZM6Q/leUi1T+uMqFt8rlChG7WrSJMn8qV+/vo0UI42ybdu2NjDh5ptvthlPU6dOtRvxZbMRXJgoRjsIXX57ThQjcCaY9UY71Dkj4yi4eZ8K7Zf+PaoZikDZE1CkWNm7QGwAiuUlKTZA6rhgBOR7BUOrhjMQkO/JReIiIN+Li7z6LRbfK5QotmvXLls+iIN0RUQvhDIEserVq1sxir/TbQRH+mS/fv0MUV4HDhyoENDCRLF0kWKtWrU6bnNA56XslqlIMd2zIiACZUdAoljZmTwxEy6Wl6TEANNA8kZAvpc3lGooSwLyvSyB6fS8EZDv5Q2lGsqSQLH4XqFEscOHD5v777/fUHv8hz/8oa07vmfPHpsuefbZZ5thw4bZIvhhNcXYoI66ZC1atDB9+/Y1b7zxhq0DTu3wMFGM+tpsrvf555+nrClG1FidOnXMoEGDbPokdc2p901t7vnz55sxY8aopliWfq7TRUAEipiARLEiNl6RD71YXpKKHLOGn4KAfE9uERcB+V5c5NWvfE8+EBeBYvG9Qolix44ds6mMiGGUN+JAiJo2bZrp3Lmz6dGjh/0ZNcJT7T7JJnqU1kEYO3TokDnnnHPs9dQkSyeK0W/Y7pMHDx604tc777xjatasaaPQ3Di0+2Rcd4r6FQERiESAnUvZTZNacXyjkI9Dolg+KKqNXAgUy0tSLnPTNckmIN9Ltn1KeXTyvVK2brLnJt9Ltn1KeXTF4nuFEsVK2bZJmVu1Y0iAOo4jsGXLFrNgwQLzySefWFW2V69epnfv3galNZeDcMa9e/ea0aNHR76ca8jLdUfjxo1tIb327dtHboMTT9SuD06x7tmzp90FgyPVz9zgfYWZPOjzzjvPDB482NStWzd0fkEmtWrVMldddVXOtkk3vuAg6JvjmmuuqfQrwkfdBgX8glBS8r27du2aN+EpK4On11emcAAAIABJREFUOXnjxo3mhRdeqAi9zUe7EsXyQVFt5EKgWF6Scpmbrkk2Aflesu1TyqOT75WydZM9N/lesu1TyqMrJt+757d3mVWvvxTJHL269TO/+enkSOfqpMISkCiWgi/i1YwZM8z1119vOnbsaPbt22coTte9e3fTrVu3nCySqyjmhLSjR4/aYnqrV682EydONKeddlrkcSRRFCO8kxDOM8880wwYMMAwPwTA/fv3W+EwTHwMcvzss8+sbRBmrrjiishM3In5EsXcLhtozBRDZExsl5utgJn1BBJwgUSxBBihTIdQTC9JZWqikp22fK9kTZv4icn3Em+ikh2gfK9kTZv4icn3Em+ioh+gRLEUJiRK7MUXX7TF54hE4tiwYYMhsgnhhX8/+eST5osvvrC7PyDisEUqEUNsk8q2oxSlQywg8oktU10kUZs2bQyF67Zt25ayDX84QQHIiXPsMMFWqOnGQeTV5s2bK/KOV65caYWm9957z7Rs2dLuUsGYv/rqK/PEE0/Ytvx84J07d9pdLvjZd999Z8aPH29FOaKM2FHiggsusFu0koaXTmAKE51gN336dBtRxS4YHAhca9assZFffrvpmPA7n9OOHTvM3LlzbZE/5knhQQQr0gaXLFliRUUO7Eje83333WdtxdG/f38bBRbGNV2kmL/1LG3hC/zs3HPPPY4jtp83b5758ssvrejqouMQ1NhJhMKHQcYIbbNnz7bzgv3QoUMtI/dzIhqJJBw5cqSdN3NiDOSPI6CSf851/J95sKMIPpzKX/ETrke0pP127dpZ30e8dBGAvk0kihX950DRTkAvSUVruqIfuHyv6E1YtBOQ7xWt6Yp+4PK9ojdh0U5Avle0piuagUsUS2EqCtA98MADVvAaOHBgpagshBvEHNIY+T3F50j3Q9xBhEA8GDdunGGXCAriIXi0bdu2knCTro0wAYhIKoStrVu3mrFjx9p+0o0DIWv48OFW1CNSDAGE69hClX8juiDmPffccxW7SiCYINYggCHYMH7miXDz/vvvV+wkQXoghf0uu+wyc8kll+QkiiEAUZyPdhln8+bNI6UaBoVCIssQby6++GIr+kydOtVcffXVhl02EMDYXQMREjFw2bJldm4IgcwNkQeRkrm4lM90tokqiiEk4Qs33XSTTb31OSI2EkWGWIct4I/YiS3gDxMEq4YNG1o74VtEKLLFLjt6dOjQwdoIu+Kb+ABz5w/+gaCL/znBi6KHb7/9tp07HOjLF8VS+St+zfgbNGhgGTFmIicR1sJEsV/PuqdoHnqlNtDrOgwvtSlFno9ekiKj0ol5JiDfyzNQNReZgHwvMiqdmGcC8r08A1VzkQnI9yKj0ok5EpAoFgIOUevZZ5+1ogoRVezOQCoc4pRfqJzfE1mEqIGQwA4QCAfBCClfzAkWO/fbCIpifk0xIoMQPNh6NV0b/jhoL5g+6cQvRBK2dq1Ro4b9mzEj4BAxxeHEEwQY0h0R2lwEF+MiGs2vr5VtTTHmQGQUUXm0jzBF7TbGEnYEa4px7uWXX26uvfZaawfaI8KPnyPssVUtv6P9RYsWWQGOSCrGzhEcczquUWuKIYQhzBGJhkDmc4QboqvbOYTIL+yF/6xbt86KlQisHI45gh4CH7ZnXkTDEbHHXB577DHTrFkz258fXYcoxvwR5vwabcFIsVT+iiiG2Eb7TZs2TVsXjnESKSZRLMcncB4ukyiWW0p7HtCriTImoBf0MjZ+zFOX78VsgDLuXr5XxsaPeeryvZgNUAbdSxTLYGREknfffdemwBGZc/7555vly5ebFStWWNGBo0uXLlmLYmFtBEUxV1OMyCrEkYULF1pxBKEuyjhSiWIHDhyoEGIQhUifJBoIwQ8BjJplQVEMIZD0Q1IoEWs4XLqhG3O2opi7jrkhDsH49NNPt4JR1JpiYbyCghdRZIiPCFSkBpI+iT2Zix8phr3DuEaNFPPH5ItQsHVplU5MxBZEt5GKSqRXMA3T2cEXR/kZ9p80aZK1GdFmCJ/8zKVPYguuQWhDAAxLn0wlipGai09MmDDBpulmqrsmUSzeTwqJYhLF4vXA8uxdL+jlafckzFq+lwQrlOcY5HvlafckzFq+lwQrlPYYJIqlsK9fP8z92kV6kcqGMIX4gIDhR4BFjRTbvn17aBtRRR5SGKOMI5UoRqSRS5Mkeop59O3b16Z8OoEmKIrxMCIKi4gmhKuguMP5RDkhMBG5RfqiE6ZokzphCFPuSFU/DAHJF2NS3XrpNixA9OIP9dIQ1fxIMepiuYNILdIBGRM/90WxdLbJhyiGUOVHg/mRYowdASoYKUZtOH9eqbi4jRg4j0g5asFxIDhSw4w6ZUQGIgj66ZOKFEvuA/7Y0WNmzfJ1ZuGMZ0zz1k3NnX8x1tSs9V929Y9cRLFP9u81v/z3PzUvv7HMNGnU3Pz9T/7NXNGlV3JhhIxML0lFZ7KSGbB8r2RMWXQTke8VnclKZsDyvZIxZdFNRL5XdCYrugFLFEthsk2bNtnaTqSPUQ/M1QejIDypi6SuUZuKtEPS1/g7U/rk0qVLbSrdmDFjbAH8sDb84fgCkBM3SIsjUgxxI8o4aC9VTTF+Tr0w0iU7depkLr30UsO8FyxYYMfI4af9rVq1ytYzY57woI4XUXN++qS7hrpWtEGBdyKViKpDkCGNj3pepPlRaH/KlCk23RRxioM0Sti4SDWX1hnGJGg66ouF1RSDP78nIotoMNIq6ZeUWF/Ig0EY13yIYgh/UWuKIVgS5UVaKWOkvhe2QrijFhvsEPdIkcQvYc2fESNGWPtQ740oLs6nraiiGHZVTbF4n+Xc78sXv2zeWrvRjLp7iGlwZv3QmnvZimK0/c8P/3/mpJNqmEnD7zGbd2wwf//A/zK/+3+nmmaNW8Y78Sx710tSlsB0et4IyPfyhlINZUlAvpclMJ2eNwLyvbyhVENZEpDvZQlMp2dNQKJYCmQsGjdu3GgWL15sd0REnEFcIN2Of/Pzl19+2UZMnXfeeTb1D8GBovthNcX27NljRaBGjRpZUQvhJVUbLsLHCUx+2hypbNddd53p2rWrTZuLMg4nipESWK1aNVvM3d99EqEOYQyRjSLuCEekRTI3XxRDzGJ+RNGdeeaZ9g/1rRBg/IN0RGqxvfLKK7YGGQX0EaJatGhhSAWlL67h/7BFhCOSiflQeJ5zKfDOeQg9vXv3rtR+ukgxTgzbfZLxIyhiVw6XPklEGXYgdRPRiZpmYVwR9ziCQmCqqDk36GD6JL4Fw2x3n0RohFVwl0na4uekYfq7T2JXdj3l/HS7T4b5q7/7JHbBrvgePhI8lD6Z9XM34wUH9x8y0/91jhk9aYhp2KRB2vOzFcUOfXnQ3PPbu8z/M/qXpmPbTubrI1+Zn//LnWbM9T8sumgxvSRldCWdUCAC8r0CgVWzGQnI9zIi0gkFIiDfKxBYNZuRgHwvIyKdUEUCEsWqCFCXi0ApEkAcRTBEHPVr2bErpkSxwlt864b3zFOznjPVqhmz6vk1pue1l5vxfzbSnNGg7nGdZyuKffb5J+Yn/zDO/PVd/2Q6tO1k2/ub+/7cXHP5QNOj69WFn1wee9BLUh5hqqmsCMj3ssKlk/NIQL6XR5hqKisC8r2scOnkPBKQ7+URpppKSUCimBxDBESgEgEXKUnK5b59+2yxfVJt/Zpw/gWKFMu/A21ct9k8+JuZ5k//9k7T+pyW5qVFK81HH+w1oyfdaqqf9F87p7pDopgK7effA9ViJgJ6Qc9ESL8vFAH5XqHIqt1MBOR7mQjp94UiIN8rFFm16whIFJMvFD0BUiNT1R/LZmL5aMPvj4L5HOw4WeqHRLH8WxhRbP2rG8zIH99iG9/9wR4z698fN3f91e2mbr3TJYr9NwG9JOXf99RiNALyvWicdFb+Ccj38s9ULUYjIN+Lxkln5Z+AfC//TNViZQISxeQRiSHg797pD4qfr1+/3v6IOmauvtspp5xid3J8+OGHbS23yy67LHQu6WqR+W106dLFFsKnbthZZ50VmQ2bGaxcudLWlkMImzt3rt1QYNCgQZHbSHfiwYMH7eYPbETA0bFjRzNkyBBTu3btnNoPjjenRv77IoliVaGX+tpN67eYFUtWm/E/H2lOrnmyFcVm3zvP/OiX40yduqdVuijbSDHVFMu/vdRi+RHQC3r52TwpM5bvJcUS5TcO+V752TwpM5bvJcUSpTsOiWKla9uim1k6UaxJkyZWqGLXSorUU5ifHS6pexXlyFSg37VBhFc+RLEoY4p6DmNC+GODBFfkHwYUv2c30KgM/P4kikWlH895hw9+Ye7/++mm3+CrzAU/6GCWLlpl9uzMT/qk233yyLdHzD3j/ka7T8ZjYvVa5AT0gl7kBizi4cv3ith4RT50+V6RG7CIhy/fK2LjFcnQJYoViaGSPkzSD5944gm7syI7aPbr18/06NHD7Ny50+5GWa9ePbNu3TpbuP22226zUVj+jpYIPuyOyW6TF154YaXpBnd3JGrqoYceMjfeeKNp27atcWJap06dzKpVq+zOnkR/UQOL3SwRkFykWZs2bayQxE6aRHS9//77ZuzYsTbKi2iz9u3b250vqaOFcPT999+ba6+9tmIu/o6cTlhil8yXXnrJjpl5Tpo0yaxdu9b+HxEL8eqZZ56xO3KS5nnVVVfZefJzBLimTZuaNWvW2DHDjd/Dwh2bNm2yc5owYUJFZBg7eVLza+jQoXascGd3zS+//NJ0797dXH/99ebDDz9Myf7dd981bldTN946deqYJUuWmNWrV1v70S782D2TnTn5GbuJukg430CKFCvM3bl7xx4z7Z8fMa+vftv0HtjdjPvp8LwU2me0nx341Pz1vX9mlq55zjRp1Nz8/U/+reh2nmQeekkqjO+p1cwE5HuZGemMwhCQ7xWGq1rNTEC+l5mRzigMAfleYbiq1f8hIFFM3pAXAggqn3/+uRVTEFIQosaPH29FmunTp5sbbrjBXHTRRVbcQdBBmELU4fdcQ0F3zhs4cGBGUYwBI4Q1b97c9OnTp0IUq1+/vhWGRo4caerWrWtmzpxp0wwR5/xIMSKvpk2bZoW5AQMG2JRMJ6whivG7Bg0a2PRERL05c+bYNonISiWKIRRt2bKlUvok5zlRjH/z+3HjxpkjR45Y0Q3hCtHJ7wtuCxYsMLfffrvxd3lcunSp2b17t2WW6mCMjz32mBk+fLi9bsaMGYY00BYtWoSy37hxY6XxIuqxyyTRd/SF/RAv3XgptA9LX6xzY5EolpdbKOdGsk2fzLmjBF6ol6QEGqVMhiTfKxNDJ3Ca8r0EGqVMhiTfKxNDJ3Ca8r0EGqXEhiRRrMQMGtd0/EL1iE4IP/3797fDSSUkjRo1ygo5RFK1a9fOnhclfdLNz48ec9c1btzYCmHXXXedFXD8tMKgKBZMkfRFMf93pJrNnj3bNGvWzI4zW1EMQY6oNsS7Dh062OETRUZk17Bhw6zg5uqXHThwwEydOtVGt/n1zDKlfiKaISoi4nG88cYbtv2ePXtGGm/16tWteNarVy87RuaM/RAxiULz55zKvySKxXXX/Ve/EsW0+2S8HlievesFvTztnoRZy/eSYIXyHIN8rzztnoRZy/eSYIXSHoNEsdK27wmbHdFfpE8StUS9L1ITJ06cGCqKIfwgvPgCULaiWDBSjPTJbdu22VRFop3OP/982z4F73MVxZyox9/nnntuJJGJubtIsUsuueQ4oculXRL5RWRbJlEsU6SYvxGBMzhpooiSK1asMAiQjMmvI+ZHthENNnnyZBvp5x9cH5yzRLETdktF7kiimESxyM6iE/NGQC/oeUOphrIkIN/LEphOzxsB+V7eUKqhLAnI97IEptOzJiBRLGtkuiBIgLpbRFdRDL9v377m8OHDFUKQE5WCwkxVIsXCaor5tcgQehDpnHCWqyjmoqaoeUakGLW4SDFMJzL5ohiRYhTJ9yPiso0UC6spRq0vRD/aox4ZKar+QTpmlMg2rgmO0bUTbEOiWPLuf4liEsWS55WlPyK9oJe+jZM6Q/leUi1T+uOS75W+jZM6Q/leUi1TOuOSKFY6toxtJhSMR1QhUuvSSy81iDjUxkI8ChPFqMNFHStXhyxqTbFUu0+6CDOEIYrZUzgfYYpi+qQ9krpItNWuXbvsmBDM0qVPBmuKzZ0710Zb1a5d26ZCUgONel1EeTFu5kKE2rJly2wxfF8UQwxLV1PMH0dY+qTbfbJVq1a2ED+ReP7ukwhXjJGaYqRdvvnmm3aOzD1MFAuOl5pwRNcxT9JOsQ3pk9hW6ZOx3VqROpYoJlEskqPopLwS0At6XnGqsSwIyPeygKVT80pAvpdXnGosCwLyvSxg6dScCEgUywmbLgoSQHAiHRKRi7pU+/fvt+l77DYZJswQhYVwRf2rTLtPut0jEZxISaTtU045xQ7DiWKkS5I6yQ6KRK+53SdJn9yzZ4+ZMmWKadSoUcXuky5t0W/D7T7JNZs3b660+yTnIXyxWQC7SJ533nl2B02ENsQj2keMuvvuu+1ukhxRdp/MlD5JO0THzZ8/37zzzjuGGmDUTKOGGEIdHF9//XXz9NNPG0RDhDFSM7kmjH1wvLBcvHixee211+y4r7jiCrvpATtYRhHF3HW6M0TgRBLQS9KJpK2+fALyPflDXATke3GRV7/yPflAXATke3GRL59+JYqVj601UxEoCAEK7UsUKwhaNZqBgF6S5CJxEZDvxUVe/cr35ANxEZDvxUVe/cr35AOFJiBRrNCE1b4IlDgBiWIlbuAET08vSQk2TokPTb5X4gZO8PTkewk2TokPTb5X4gZO8PTkewk2TokMTaJYiRhS0xCBuAhIFIuLvPrVS5J8IC4C8r24yKtf+Z58IC4C8r24yKtf+Z58oNAEJIoVmrDaF4ESJyBRrMQNnODp6SUpwcYp8aHJ90rcwAmennwvwcYp8aHJ90rcwAmennwvwcYpkaFJFDtBhqQgO8XZTz755BPUo7oRgRNDQKLYieGsXo4noJckeUVcBOR7cZFXv/I9+UBcBOR7cZFXv/I9+UChCUgUCyHMjnvPP/98xW/POOMMc9NNN9kdDatVq5aVXb755hvz8MMPm86dO5vLLrus0rVff/21efTRR+0uhewaGNdx4MABM3XqVHPrrbdGHgdjnzZtmunZs6e58MIL0w7d7RCZ6Tx2b1yyZIkt3M4OkjAZPny4adiwYd7R5DJnBrFlyxazcOFC88knnxh2qbz66qtNjx497K6Q+TiCXD/44IOMO0Dmo99c25Aolis5XVdVAnpJqipBXZ8rAfleruR0XVUJyPeqSlDX50pAvpcrOV1XVQLyvaoS1PWZCEgUSyOK7d2714wePdocO3bMvPPOO2bx4sVm7NixpkmTJpm4Rv69RLH/QYUI9uSTTxqEsVtuucXUqlXLvPjii2bz5s1m4sSJVoDK55GLKLZz504rYt5www2mY8eOVhibMWOGFca6deuWl+FJFMsLRjVSBgT0klQGRk7oFOV7CTVMGQxLvlcGRk7oFOV7CTVMGQxLvlcGRo55ihLFIohinBIUKjZs2GAFnC+//NJ0797dXH/99eakk04yu3btMrNnz7ZiSePGjc3IkSNNy5YtjR8p9fnnn5uZM2fac9u1a2eIJLvxxhttVJS7/tNPP7VRaUOHDrViENfXr1/fvPnmm4bric4ZPHiw7fPdd981jz/+uDl48KBtAyGvXr16hpTNJ554wjBW/j9mzBg7llRHOoHIb6dmzZqmX79+NjLs3nvvtWPh6N+/v+nbt69ZtWqVeeGFF+ycGD+RZ5nG78azZ88eKzghPDZq1Mj++IsvvjCPPfaYbb9FixZ2LvPmzbPcEaVgULduXfPWW29ZNsydg0g/RM0hQ4bYNps2bWrWrFljx8X4zz77bBsZh105iEZ7+eWXzVVXXWXndvjwYRsFN2jQINO2bdsKZNj8lFNOsaKYO2gXuzEWx2rjxo2mdu3a9ryuXbsaxDTGNGrUKCv2Md6VK1eaO+64w0aeLV++3Iqvp59+utm9e3clrueee6559tlnrQ3XrVtnz7ntttusrb/99lvzzDPPmFdeecWm5zL+3r17W7/wfc73306dOoXaKRufcfNXpFjMT/Ey7l4vSWVs/JinLt+L2QBl3L18r4yNH/PU5XsxG6CMu5fvlbHxT9DUJYpFEMWCkWIIKwg1Lq2PSKEuXbrYSKHp06ebiy++2P5B9EDwGDdunJk7d65Nn+zQoYMVxBB4EGe2b99uBS3EEsQd0iz79Oljz0P8QUC5+eabrcCB6EVbCDazZs2qEITok9ROhB4iqxCXGNuCBQusUIIw8/bbb1shZMKECea00047btbpRDHSGRG/EOhI5WNc48ePN3Xq1KmUPslc5s+fb8U39zvSRS+55JLQ8fuCE4IX4hBCEfMOHvSNwDVs2DDTqlUr89xzz5l9+/ZZIQwRKkwUQ9xq0KCBFchoAy633367ZeOnjCJaffzxx1bIfO+992z6LOe5CDXsTltXXnllynRRIt2wJQd9IcrNmTPH/huRKp0otmjRIisGIlqmihTDxtjxoosusqKji2JcunRphY8RYYdfINLii2GiGOIq4h7zxOfwRwTGK664wv48qs9IFDtBT2l1E0pAL0lyjrgIyPfiIq9+5XvygbgIyPfiIq9+5XvygUITkCiWRhTza4oRpYMo1L59e4MQgRiD2MHxxhtv2AgmxBpErWbNmtl0Oj/dzwkUiDmIaIhgREP56ZOHDh0yq1evtsIXBfl37NhhBRBEJsQKRDWimHzRBCGG/okcQnjh/4gj3333nR0LYyZKimsQTIi4SlW7LFOkmNskwG/nzDPPrCSKEbVEv27e8KPOFvXSwgQav8aYHz2VShSjPRg57kTT0S6i2EcffZQ2UszVbPPnSZ04XxQjQgtRD5YrVqywYx84cGCFh2SqoYZwiHg1YsQIy5zj6aeftn9ju3SimC/oZUqfdJzwIaISnYhKP2vXrrW+yBwQ5FL5DBGMCGHXXXedFcPwGw5E12x8xhfFfj3rnkI/qwra/s9+Mamg7Rei8bNbtje/vWeK6dDmgkI0XxRt6iWpKMxUkoOU75WkWYtiUvK9ojBTSQ5SvleSZi2KScn3isJMRT1IiWJpRDEXjUN0EWIJkTxE2SDErF+/vtKVbdq0sRFOpJ8RwYRwgZAWTJ9EiCGlkYgt/u2LYqRB+kIcHdDGpEmTrLiSSuBgjG6c/oAY85QpUyrSA93vEEtSFbtPJ4rRPmMmBfDo0aM2iosaX0FRzC+Sj0DGgQgXVRTLFCkGd+q50R6HP2b+nS59MoooxpgRi4j64+F77bXXVhIQM0WKwdy3LWN0aZxsRpBvUYzUVIROf3MEX1gME1JJn9y2bZtNu0QIPP/8820bpPxm4zMSxeJ/9iOMLZm8Ov6BxDQCvSTFBF7d2s+IfNWRFE4RyIaAfC8bWjo3nwTke/mkqbayISDfy4aWzs2FgESxCKIY0VcIMs2bN7eCDMIVAolfVyrYDOIROygSxUUKHml1iFrpIsWIPvOjvvw2wyKtOIcHRTBSDIEKgcdFpGVyjjBRjLmTsogYRc0wUjdddFVQFGMcRCoRuUXdK1/EihIpFlZTjIgnUk03bdpUiXswUgx2RNWxO2iwplgUUQxGjJ+0V8RIV//LZxdWUwxBjOhARCqfuR8pht8wvlQ1xXKNFCONl7lRm86N348Uo64bKZdhUW74CUIevk3tMz+KMZPPSBSLSqiw521a+GlhO0hw63pJSrBxSnxo8r0SN3CCpyffS7BxSnxo8r0SN3CCpyffS7BxSmRoEsUiiGKcsnXrVrv7JLW0PvvsM1sjjLpdpCIiaCAunHPOOTZ9ztX3oig6f3xRjKgcJxYFa4pR64uaVQMGDDBE81Cj6/3337fpcaTJpYoUQ8zw+0TQoR4WEWqMkdpeFItHFCHtk7ZIzaROmp/eGSaKET1FSh3jufTSS60wRU0uxB1SBBnv5ZdfboUXapbBCVEM8QxRjvlGjRTzd58k7ZNx+rtPEskUVlMMTq5WGPNizNTLcoX2U4liCF8IfOx02bp1a+sJ2Pb+++831EJzEWm+i7jdJ9kYgbpv1CBzu0/CIKymGCLhQw89ZNNZqSeHuIYI6grt+6KYi0hzXBHcwqLMYO7q1gVriiHIkRKJn5KKyzjhQfsU5ifyEYGOMZPy26tXL+ubqXyGVFI2WcAmwYNC+0lLn8S/X3npNTP3gYXmg20fmt4Du5txPx1uzmhQN+Udn7T0yXNanWd+/ZN/NZ3bX2yqVz/JbP9wq/nHab8yK/74h+PGL1EsP7u+lshnuqZxggjoBf0EgVY3xxGQ78kp4iIg34uLvPqV78kHCk1AolhEUQxxCFEDIYRUuNdff92mNLI7or/jI1E6iDOITLnsPonAwfXpdq8MRv2E7T6JIELa5zvvvGMFDUS4Hj16WKEpmHLJeCdPnlyx6yFYXJokgggRUNTMYv779++3aZFEIbFj41NPPWWFPEQcBBYYEEXGH0QUamxFiRSjT4QdxEei7Ii2g63b0AChI2z3SQQ15sp17PpI7TeuTyeKEbW3cOFCKxARacd8XDorqZMIjqkO30b0RYQYXOHErphEXgV3n6SdZcuW2Rpx1Gc777zzbKot4iLt+aIY5/pciQILE8WoBxa2+ySiG+IgEXhwhB87UyJUcg316+Dm7xKaymcQvfB9/D5V6m0SRbEdW3eZOffNM+N/Pso0btrQvPjUCvPJR5+ZEXcNtpGEwSNpoti//PwBc0mn7uY3035ldn280/z9n/yb+WTfXjP+f98iUcwjoJekQr8iqP0wAvI9+UZcBOR7cZFXv/I9+UBcBOR7cZEvn34lipWPrStmipiH4JUqEqoMcVSaMgIjghTRbqmiosqRD0IfUWZsOpBqk4aOLE8DAAAgAElEQVQkimIH9x8yB/YdNK3atbAm27hus3npqZXmzr8Ya2rWqpl4UWziLX9ixzhl3v9v/37ob+eZxg2amBt+cqVEMYli5fgYStyc9YKeOJOUzYDke2Vj6sRNVL6XOJOUzYDke2Vj6tgmKlEsNvTxdEwkFNFRRI01aNAgnkEktFei2UjDJGoslfiT0GEXfFikXlKvjRp6bqdKv9MkimL++L795lszf/pic0bDM8yAIX1S8kpapJg/yL6XXWd+9aPfmD9ueMX8/F/ulCgmUazg97w6yExAL+iZGemMwhCQ7xWGq1rNTEC+l5mRzigMAfleYbiq1f8hIFFM3pA1AdL+SAFUJFVldKRrwoaaZqRSlsuRZFFs9n3zzMx/n2tuGNnfjPvZCHPa6bWLRhS7vHNP85uf3muaNGxm3t2x0fzNffeYde+8KlFMoli5PFoSPU+9oCfaPCU9OPleSZs30ZOT7yXaPCU9OPleSZs3EZOTKJYIM8Q3iLfeeuu4elaMhhpW7JboH23atLE1sNjxkKL/FKOPetAPmwBQWJ7UTf8gQmv9+vUVP6LQO1FJ7IaYqv5T1D45z9UIc4X2o1wbtulApms//PBDywZG1FOr6kF9tSVLltg6adT+8uurBYvvV7Uv//psmSVZFGNesFv29H+ajz7Ya0bdPcRUP+l4wTLJkWKXdrrS/OrOfzQHvjhgxvyvGySKSRTL5+2utnIkoBf0HMHpsioTkO9VGaEayJGAfC9HcLqsygTke1VGqAYyEJAoVuYukk4UCxbjrwqqTKJYkyZNbI0zisHv2rXL7jLJrpAUzK/Kka3AQ1+5imJVGWfwWn8nTjggJAZ34vSL7+ez72yZJVEU+3j3p+bIV0cqaort2r7bPPL7J8yPfzXe1K13+nG4kiaK/ey2vzKHvjhQUVPs737yO9Pz4r7mF7+727zy5spK49fuk9p9Mp/3v9qKRkAv6NE46az8E5Dv5Z+pWoxGQL4XjZPOyj8B+V7+marFygQkihWxRyAgrVq1yu5o+M0331TsIkh0FaJS06ZNzZo1a+zvqCF21VVX2dlyzbPPPmvTH9kFkbQ/Csv7B4JLmCjmdpJEsGJXSgQbanGNHTvWpg3Onj270u6ZmzZtqog6q1evnpk0aZI544wzKrqjPSeKuR+6n/Hz5cuXW7GMGmiMkx0on3zySbvTY/fu3c31119va10hpgX7btSokR0j/SHMITaxs+QVV1xhGbHDJGIcu4uyUyPRWPBBGOKgvhi7NRKxxW6N7OI5dOhQy5poLXbe5GffffedufXWW+3Ok4yR/tw4gzuUMrf69evbCD129ERUGjx4cKV6XewYyfhgyhw4aIdINHb+xGbYEJ7r1q0zp59+ekUttLCdPhmTP16i9pgDO4ay66TbRRV7hvlPqsi9JIpiWze8Zx6f8pQtrN+gcX2z9OlV5oOtu8yYPxlqapxcI/Gi2L1/Ocuc366z+fV//MJ8+vkn5teTfmuOfHPEDP3zfseNXaKYRLEi/hgr2qHrBb1oTVf0A5fvFb0Ji3YC8r2iNV3RD1y+V/QmTPwEJIol3kThA9y+fbuZP3++Tdcj5XDatGk2pfHCCy+0/0ZEGjJkiBU+FixYYG6//Xazb98+W2gfsQWRZN68eVUSxegHMWXAgAFWuJo+fbq5+OKL7R/SJbds2WLGjRtnEMbSpU/6ohjiFsLOTTfdZMWqRYsW2fG2bNnS7Ny50wpDw4cPNw0bNrS7Inbp0sV069YtZd8jRoyw5zgWXD9nzhwzcuRIc/jw4Yox8W+EIAQt6qVNnTrVilzM7aWXXjLvvfee5bx7927LDLGM9EYEt5tvvtl07NjRCkuMmzYQyWDB72gD4alu3bo2LZRzOBcu9EsbiGJt27atMDaCGmJgqnRTTsKmtE97F110kRVGnYjJ/EhvxQ8Q97BRz549rb398eILtAHns88+20aiIcbhM/w8lf/APHgkURQ7dvSYefnFtTY6bO+Hn5jeA7ubcT8dbs5oUDflDZW0SLEu5/3A/HLC35lO7bua6tWqm+0fbjX/OO1XZsUf/yBRzCOgl6Qi/gAr8qHL94rcgEU8fPleERuvyIcu3ytyAxbx8OV7RWy8Ihm6RLEiMVSqYSIYIb5Q2J2DGmBEavXo0cMKPK6Olp8OiDhF5BhiCkfUmmJED02cONEKPH6kmN+Pi7Zq1qyZufrqqyvG5fqJWlOsdu3a9nrmgThERJWLZFu6dKkV9hBuONgVkXOGDRtmI72CfQdTARHuiCbjPIS0mTNnWkGKemDvvPOO7QehyoliRNshEPXq1ct06NDBCn8ISwhRiEx+CiOcnSiGSIlohm2IrnLjpP2wSC5ELHekSzd1opjft38+UXRhoph/DWPiDwIfkXZE0TFmxgujVP6TalfOJIpi2d7WSRPFshm/IsUUKZaNv+jc/BDQC3p+OKqV7AnI97JnpivyQ0C+lx+OaiV7AvK97JnpiuwISBTLjleizvYLsSNIcZBal04UQ5jyo7JyqSkWJorR//79+81zzz1nxTZS+4jIIsIrak2xIODg+IJF+TmfDQCIqGLnx2DfpB76wh3nIwxxIPogIBERRXQaQhfClC8iInxNnjzZpjn6B5zPPffctKIYkV4rVqywaZ4cRLRFFcWiRIpVVRQLS5ENComZaqxJFIv3sSBRTKJYvB5Ynr3rBb087Z6EWcv3kmCF8hyDfK887Z6EWcv3kmCF0h6DRLEiti8PiLVr11qhhZpSrg5XviLFotQUCwpODic1r9g1kUgk0jY3b94cOX3SN0lQFCMazo90S2U+v29EOVIXXdSTi/RCqOvTp4/Ztm2bTc8kUoqIKYQ8XwRiF0ki0Li+Xbt2lboL7gDpR4q5NFX6R4T0BagokWJhNcVIjaQ+nBP3Ro0aZWu6BSPFqHmGyBdMnwwKafiQIsWMUaRYcT4I9ZJUnHYrhVHL90rBisU5B/lecdqtFEYt3ysFKxbnHOR7xWm3Yhq1RLFislZgrBSE37p1a0XKH6mAFIVPJ4qRIufqkOWjppgvin322WeValRRAJ4/iGLUFlu2bJmZMGGCFXH8I1Whfff7oChGHbW5c+fammKk8pFaScTcOeeck7JvRCm4+DXFuB4xieuJLnvwwQdtMXvOJXWQel+kT7LrY+vWrW2RfWqJcQ3iGTXGEJyIzgtLn/zoo49sna/x48fbGmXUQePvqJFi/u6TFPZnU4R0u0/6ohhjYg4w2rFjh62pRrppMN0zaC+iCKmdRn8wUvpk8h8OZ7dsb5ZMXp38gRZohHpJKhBYNZuRgHwvIyKdUCAC8r0CgVWzGQnI9zIi0gkFIiDfKxBYNVtBQKJYETsDgg5RUKTaEdHEH8QTiruH1RRr1apVXnefDEaKMRaK+hM11bhx44r0yUOHDpkpU6ZYAevuu++2RefdkY0oRqTX66+/bp5++mm7G6PbMZEIr1R9u90nqe1FtJrbfRLhEAHM1RhD5EJQ5OBnbEbwyiuv2CgqBLfFixfbyDcOdq4cOHCgrUOWrqYY17z88ss2io9dPj/99FOb5onNUtX88muK0Q+sXL9EvzFXt8FAMErNF8VI1yS6jWgzrmE+vXv3Pk4Uo4933303dPdJiWLJfjggiP32nimmQ5sLkj3QAo5OL0kFhKum0xKQ78lB4iIg34uLvPqV78kH4iIg34uLfPn0K1GsfGytmaYggHCEAEaUmC/UCVZ0AtQUc4Jh9Kt0pghUnYBekqrOUC3kRkC+lxs3XVV1AvK9qjNUC7kRkO/lxk1XVZ2AfK/qDNVCegISxeQhZUuAKC8K4ZNaSBF8HbkRkCiWGzddVXUCekmqOkO1kBsB+V5u3HRV1QnI96rOUC3kRkC+lxs3XVV1AvK9qjNUCxLF5AMiIAIFJCBRrIBw1XRaAnpJkoPERUC+Fxd59Svfkw/ERUC+Fxd59Svfkw8UmoAixQpNWO2LQIkTkChW4gZO8PT0kpRg45T40OR7JW7gBE9Pvpdg45T40OR7JW7gBE9Pvpdg45TI0CSKlYghNQ0RiIuARLG4yKtfvSTJB+IiIN+Li7z6le/JB+IiIN+Li7z6le/JBwpNQKJYoQmrfREocQISxUrcwAmenl6SEmycEh+afK/EDZzg6cn3EmycEh+afK/EDZzg6cn3EmycEhmaRLESMaSmIQJxEZAoFhd59auXJPlAXATke3GRV7/yPflAXATke3GRV7/yPflAoQlIFCs0YbUvAiVOQKJYiRs4wdPTS1KCjVPiQ5PvlbiBEzw9+V6CjVPiQ5PvlbiBEzw9+V6CjVMiQ5MoViKG1DREIC4CEsXiIq9+9ZIkH4iLgHwvLvLqV74nH4iLgHwvLvLqV74nHyg0AYlihSas9kWgxAkgiv161j0lPsvkTu9nv5iU0+DObtne/PaeKaZDmwtyuj4JF+klKQlWKM8xyPfK0+5JmLV8LwlWKM8xyPfK0+5JmLV8LwlWKO0xSBQrbftqdiJQcAISxQqOOG0HuYpiNIowtmTy6ngnUIXe9ZJUBXi6tEoE5HtVwqeLq0BAvlcFeLq0SgTke1XCp4urQEC+VwV4ujQSAYlikTDppGIg8NVXX5kaNWqYk08+uRiGG2mMX3/9tT2vVq1akc6P4ySJYnFQ/58+qyKK0cqmhZ/GO4Eq9K6XpCrA06VVIiDfqxI+XVwFAvK9KsDTpVUiIN+rEj5dXAUC8r0qwNOlkQhIFIuESSclgcAHH3xgnnjiCTNhwgRzxhlnmO+//97+/9ixY2bQoEHm0UcfNZ07dzaXXXZZpeEiLPG7a665xpx11lmxTIWx/+EPfzCjRo06TuA6ePCgmT9/vtm8ebMdW8eOHc2QIUNM7dq1zdy5c82pp55q5/fWW2+ZlStXmjvuuCOSSHbgwAEzdepUc+utt1aaN+PggEfYwbWPPPKIGT16tD3F/RvuwUOiWGFc6tjRY2bN8nVm4YxnTPPWTc2dfzHW1KxV87jOwkSxG3oNMYOvHmEubN/VPLd6kfnV73+WcqASxQpjP7Va2gT0gl7a9k3y7OR7SbZOaY9Nvlfa9k3y7OR7SbZOaYxNolhp2LEsZuGLYnXr1jUvvvii2bp1qxk3bpwVjsKOJItijO3hhx82LVu2rBCp5s2bZ7799lsrSJ100kkV05IoVhZubieJ0Lt88cvmrbUbzai7h5gGZ9Y31apVSwkglSh2U59h5qdj/tLs2vuBOafVuebFV58xf/X7n0oUKx8X0kwLTEAv6AUGrOZDCcj35BxxEZDvxUVe/cr35AOFJiBRrNCE1X7eCPii2Pbt260oNn78eNOgQQPbB9FMRIq1b9/ezJo1y0ZTvf/++2bEiBFmxYoVVnRq0aKFefLJJ83Ro0fNBRdcYNauXWtuu+02U716dTNz5kz7s0suucTs2bPHIE6NHTvW/o6ItI0bN9rorRtuuMF07drVihRffvll6O82bNhgHn/8cStwEf2FADZmzJhKUV6bNm0yL7zwgo1+o22OvXv3mkWLFpmhQ4fa8bnj+eeft/+sV6+eufHGG81zzz1nr+P/tAMPosicQBglUoyUU+bGWGvWrGn69etnevToYYheU6RY3lw364YO7j9kpv/rHDN60hDTsMl/+XfYkS598vLOPc1vfnqvWbnuRYliWVtBF4hAOAG9oMs74iIg34uLvPqV78kH4iIg34uLfPn0K1GsfGxd9DN1otjAgQOtaDRs2DDTunXrinn5oti0adNsyuCAAQNsmqVLn9y3b58VmhCnjhw5Yn9OSiPnPPDAA6ZNmzZWRFu/fr0VwegD0YiDlEYEqzlz5th/0z6iV6rfIXDNmDHD3HLLLbZNF9UWTH1cunSp2b17d0WaYtBIfqqjHynGecyxZ8+e5sILLzRPP/20Fe9g444ootiSJUvM559/bgU4+CIEIjRSl02iWHy3zNYN75mnZj1nCA5b9fwa0/Pay834PxtpzmhQ97hBSRTrFp+h1HPZEtALetmaPvaJy/diN0HZDkC+V7amj33i8r3YTVDyA5AoVvImLp0JItoQAXb66afbCC3ErFatWqUUxfwaYi598pxzzjFvvvmmvY7oMiK4iA7r3r27/TfRUghlCF7Lli0zTZo0sVFn06dPt0JZ06ZNbV8IUBxEVIX9jnTIN954w0ahkQIZVlMM0QuhzdXuiiqKEQVH9NvHH39srrvuOpuCyd9t27atJIpNnjzZil7Bo3///jZyzt+cAE7w5XfUDpMoFt+9s3HdZvPgb2aaP/3bO03rc1qalxatNB99sNeMnnSrqX5S9UoDkygmUSw+Ty3fnvWCXr62j3vm8r24LVC+/cv3ytf2cc9cvhe3BUq/f4lipW/jkpmhE8UQtYj4eu2116zo5NIF/UixoCiGaITgxe6Uw4cPNw0bNrRcXCTW4cOHTYcOHWwxe1IoX331VdO3b197jl/c312DkEWUVtjvENR8sStMFMs1UgxRzKV4Iuq5NFB/l8ookWKMkTns3LnTppRy/cSJEyWKxXzXIIqtf3WDGfnjW+xIdn+wx8z698fNXX91u6lb73SJYv9NQC9JMTtqGXcv3ytj48c8dflezAYo4+7le2Vs/JinLt+L2QBl0L1EsTIwcqlM0a8pVqdOHSvm8Dcpg9T3SieKEQFFvSxEoG3bttm0SCK4+DepjYhlpDpu2bLF1uf67rvvrHj2zTff2DRIhLhGjRpZlH6kWNjvokaKhdUUe+qpp+yukXwIcBDVFSy0T8onc6b+F4JecDfJTKJYnz59bPooAh4CIMKg261SkWLx3jWb1m8xK5asNuN/PtKcXPNkK4rNvnee+dEvx5k6dU+TKCZRLF4HVe/22dytm6IU5QonnoB878QzV4//RUC+J0+Ii4B8Ly7y5dOvRLHysXXRz9QXxRBtiBZ76KGH/i973wGuVXVm/dIuRekgHa8UaVINKAy9qYihV0GqJj84k5iEIZNMSX4zM0lMjDMRE+OlFwHp5YJU4RJB4adXadJ77/1/1s6cO+devu/e87V79t5nnefxid579t7vu9aCObOe9323avfDXK2sTDGncqxcuXLK5ML7TZo0UUbQxx9/rAwvzBk7d+6cfPLJJ6paDCYZjKdwc8OymimG2zHRWtm1a9csZ4o5t0+iDRSmHaq13LdPopLMMcXQ3om2TgzXdyrC8H8kYKDhZ4jH/WRnirVq1Uq1XT733HMKCxh08+bNUzjQFPP3j8v1qzfkz/8+QTp0ay11vlNTVi9cJ6ePsX0yMyv8SPJXp0E+ndoLMvv+5k7t+Yt/kE+n9oLMvr+5U3v+4h+E02mKBYFlS3LMbIohLcztcm6hXLJkSfrtk6FmiqGSCsYRbqREldmgQYPUbDHMFcO8McwIw2wxmFm4gbJBgwYKuaxumIz19knsj0qvuXPnyp49e9SwfNxUiblmGNbvHrR/7do1SUlJUW2gI0aMEBhvR44cUUYZKtkwHD8SUwx4HD9+XM0Rw9wxVJtdunRJmYyodONMMX//4Jw8clrG/W6qbFm/U1p1aiaDftiHg/YzUcKPJH81GuTTqb0gs+9v7tSev/gH+XRqL8js+5s7tecv/kE4naZYEFhmjlYigKqyxYsXq6quli1b+pbjd77zHXl3yijfzg/6wVkN2veCzd755728puU7/EjSkpZABEXtBYJmLZOk9rSkJRBBUXuBoFnLJKk9LWmxKiiaYlbRyWSCggBaIz/66CMpXbq0urnSuWzAj/xpivmB+v+eSVOMc538VWAwT+cHejB51yFrak8HFoIZA7UXTN51yJra04EFu2OgKWY3v8yOCCQcAZpiCYc4ywNoitEU81eBwTydH+jB5F2HrKk9HVgIZgzUXjB51yFrak8HFuyOgaaY3fwyOyKQcARoiiUc4oSZYlUqVpfUMev9TSCG0/mRFAN4XBoTAtReTPBxcQwIUHsxgMelMSFA7cUEHxfHgAC1FwN4XOoJAZpinmDiS0SACIRDgKaYv9qItlIMhtj7o1KkZnIdfxOI4XR+JMUAHpfGhAC1FxN8XBwDAtReDOBxaUwIUHsxwcfFMSBA7cUAHpd6QoCmmCeY+BIRIAJZmWKbNm0iQEQgxxHgR1KOQ84D/wcBao9S8AsBas8v5HkutUcN+IUAtecX8sE5l6ZYcLhmpkQgIQigUoymWEKg5abZIMCPJErELwSoPb+Q57nUHjXgFwLUnl/I81xqjxpINAI0xRKNMPcnApYjQFPMcoI1To8fSRqTY3lo1J7lBGucHrWnMTmWh0btWU6wxulRexqTY0loNMUsIZJpEAG/EKAp5hfyPJcfSdSAXwhQe34hz3OpPWrALwSoPb+Q57nUHjWQaARoiiUaYe5PBCxHgKaY5QRrnB4/kjQmx/LQqD3LCdY4PWpPY3IsD43as5xgjdOj9jQmx5LQaIpZQiTTIAJ+IUBTzC/keS4/kqgBvxCg9vxCnudSe9SAXwhQe34hz3OpPWog0QjQFEs0wtyfCFiOAE0xywnWOD1+JGlMjuWhUXuWE6xxetSexuRYHhq1ZznBGqdH7WlMjiWh0RSzhEimQQT8QoCmmF/I81x+JFEDfiFA7fmFPM+l9qgBvxCg9vxCnudSe9RAohGgKZZohLk/EbAcAZpilhOscXr8SNKYHMtDo/YsJ1jj9Kg9jcmxPDRqz3KCNU6P2tOYHEtCoylmCZFMgwj4hQBMsXenjIrp+HdGj4xqfZWK1eX9USlSM7lOVOu5yGwE+JFkNn8mR0/tmcye2bFTe2bzZ3L01J7J7JkdO7VnNn8mRE9TzASWGCMR0BgBP00xwAJjLHXMeo0RYmiJQoAfSYlClvtmhwC1lx1C/H2iEKD2EoUs980OAWovO4T4+0QhQO0lClnu6yBAU4xaIAJRIvDgwQO5c+eOFCxYUHLlypVhl9u3b6v/LlCgQJS7m7PMb1MMSO2df94cwBhp3BDgR1LcoORGESJA7UUIGF+PGwLUXtyg5EYRIkDtRQgYX48bAtRe3KDkRmEQoCkWAGns2LFD0tLSZOjQoekmTaifAYpHjx7Jli1bZNGiRXL9+nUpWrSovPLKK9KwYcPHjJ/M0N27d08mTJggJUqUkB49euQIsleuXJExY8bI5cuX1Xl58+aVWrVqqfMLFSqU0Bh2794ty5cvlzfffFOQ+9ixY6Vnz55SuXJlmTlzpjLLXnvttbjEcPXqVZk7d67s27dP7RdrjuH4jybYcKYYTMNjB09I2tINcuvGbRn8Tl9JKpAU8ohQ7ZPVKtWQ7u36S5smL0lSviT5+R9/IBu2p4VcT1MsGubMX8OPJPM5NDUDas9U5syPm9ozn0NTM6D2TGXO/LipPfM51D0DmmK6MxSH+CIxxfbv3y9z5syR119/XSpUqCDHjx+XGTNmKJPpmWeeyTKakydPKlMsf/78yigqUqRIHKLPeguYYm4zChVaiBdmXteuXRN+vnNA5jjieTBymjhxolSsWFHat2+vtgZHMOLAU548eSI+LidMMZhhh/cdkVJlS8qhPd/KWz99IyJT7JN/myGVyibLpasXpHzpSjL6gxE0xSJm2u4F/Eiym1+ds6P2dGbH7tioPbv51Tk7ak9nduyOjdqzm18dsqMppgMLCY4hElNs/fr1cuDAARkwYEB6ZRh+BoOrTp2sh5mvXbtWLly4IJcuXZIXX3xRateurTLD+WvWrFFVaKgia9GihapEQyXX3r17pVixYqqiat26dXLo0CEpW7asDBo0SGA0wfwZNmyYegfvrly5UlW8oQoLTygzyp1vvnz5JDU1VZBDUlKS9OrVS+WBWDZu3KjiuHv3rvoZqrzOnTsnCxYsUO/ev39fmU6zZ89WZhQqwNzn4fwVK1ZIy5YtZdKkSeK0TA4cOFDOnDmj4sO6qVOnSvHixWX79u2qog2VVd26dVNm1q5du+Szzz5TBheqv7Bu+PDhytRzHuSNijTg4FS/4b2FCxeqfPAu9kGcN2/elGbNmsmrr74qJ06ckKVLlyrsNm/eLIULFxbE9s0338iyZcvU9vjdyJEj5cknnwyJ09GjRzPg4a42dOLLrn1y9+Z9smpBWsSmmLP/r97+QFo0akdTLMF/T5i4PT+STGTNjpipPTt4NDELas9E1uyImdqzg0cTs6D2TGTNrJhpipnFV1TRRmKKnTp1SsaPHy+NGzdWZg+qvrw8TjVTq1at5Pz58wIzpV+/fspYw/kwcN544w1V7YTfTZkyRXr37i1VqlSRxYsXK4MKRlhycrKq9MK5MHbGjRunTLS6desqAyt37tzSqVOn9JCyqxRbtWqVMtpg8qGSDSYbjCGYR2hH7N+/v5QsWVIZSjD+nnvuORUbqsxgUmFm2LRp07I0xbAH3nNXrMEsc5tiaH9EfmhJxf4wxXAeKuvQnlqzZk1l+G3atElGjBiRwRRbvXq1ih0GXajn2LFjCrM+ffqoXGDQ1a9fX1X6Yf/OnTtLgwYNlLEGMw37oPXT3VIbDifk5cYj8+w0xENTzMufEL6TCAT4kZQIVLmnFwSoPS8o8Z1EIEDtJQJV7ukFAWrPC0p8JxEIUHuJQJV7uhGgKRYAPURiigEOVEvBqEIrZfny5aV79+5Srly5LJE6fPiwMr5QSQTjZ/r06cp8gkmD81El5Zg6MMVgGsFMwiD6zPG530f12dmzZ5VxhBZC/K+7jTPzTDGYNjD0UHmGf4cpBHMPphOqw2DwwCCC+YcKMRhGeFCphcow5O6ODWZfPEyxevXqKWMP+zlGH87dsGGDDB48WFDRBlxmzZqlKsLclWKIxzGzQpEA0+zixYvpc9y2bt2qKsdgJobDGdw6phiMxnA4IQ73HqHOpykWgL9ENE2RH0maEhOAsKi9AJCsaYrUnqbEBCAsai8AJGuaIrWnKTEWhUVTzCIyw6USqSnm7AOjCG13qCJCpVWlSpXCooUqLlQVYfYY1qHaDMP5YVDFYoqdPkAdgw4AACAASURBVH1aVXehJRDVZDDa3Dc6uivFUBmFVsRSpUqpyq7MhpkTfMeOHZXJVKZMmfQZXc7vMht2iTTFEIPb7ApnimVXKYb2zG3btmXgBhV3yBOmYijz0W2KgTf3ZQVunJ599lmaYgH4O8LUFPmRZCpz5sdN7ZnPoakZUHumMmd+3NSe+RyamgG1Zypz5sRNU8wcrqKOFFVDX3zxhapAcgwlVBOhSgmVXZif5Tyh5ofBdAllIDlrUBn25z//WVV0uZ/q1aurKijMxIq2Ugw3GOJ8tB+i2ssZNO+ck7l9EhVraIscMmSImjuG6jKsqVq1aobYUP0Ew8tLpRiqyzp06CBPP/10yJliXtonY6kUCzdTDLPPMAcNZqG76i2cwec2R92mGN4Ph1NmkzCUCFkpFvUfTS6MEQF+JMUIIJdHjQC1FzV0XBgjAtRejAByedQIUHtRQ8eFMSJA7cUIIJdniwBNsWwhMv8FDL7HvKvWrVtLo0aN5MaNG8poQhVQ27Zt0wfEwzDDsPuvv/5aVYY99dRTqpIJM6rwHtoOUVUEs8k9WwrzqZYsWZLhxknMwIKZhH0wfD9aUwzo4y9CGEAw9TDs3v1kNsVgouFctFiibRJD9hELjCsMtkfVG/KAIeaeKYbWT7QRAh93uyD2mzx5sprP1a5dO4GZiKo4mH14nHdhSgFjtJrCPMs8UyyUKYbWVC8zxZx5bajUgzn38OHDDLdPwriaOXOmmikGfIA1eELLa7j2yYMHD2YwSsPhhKo/tk+a/3eArRnwI8lWZvXPi9rTnyNbI6T2bGVW/7yoPf05sjVCas9WZvXJi6aYPlwkNJIjR46o1kLMzMIQ+6ZNm6r2OhhF8+bNU5VGGHwPwwUVZGjZg+GE2w5hLmGAPgbWw5x666231E2GeDCnC0Pq8Z57AL5T4QXjB1VmsZhiiB2VbjC2MHsrK1MMv3ObdMgV89EwwB4P8kacMMDC3T6Z2QSC6QRj7Nq1a1KtWjVlqH33u9/NYIrhnPnz5yvs0OKJmWV4nNsnQ5limDHm3D4J/GFS4gxUueE2SPeDSjmYeHv27FGx4xIAtKoCd3CwZcsWZdbB8IQxhvltWBPOFIPZlZKSoswzDPYPhxNusKQpltA/mtw8BgT4kRQDeFwaEwLUXkzwcXEMCFB7MYDHpTEhQO3FBB8Xx4AAtRcDeFzqCQGaYp5g4kt+IQCTDqYWBr7DnLPpQW5oOcVlBDC6cPskKvOcqjZTcs2ufdJLHu+MHunltbDv7J1/Pqb1XGwmAvxIMpM3G6Km9mxg0cwcqD0zebMhamrPBhbNzIHaM5M3k6KmKWYSWwGLFZVqH330kZQuXVpVPqFt06bHaU3EHDdUiqHCC4ZYsWLFjEqTpphRdFkVLD+SrKLTqGSoPaPosipYas8qOo1Khtozii6rgqX2rKJTy2RoimlJC4MiAuYgQFPMHK5si5QfSbYxak4+1J45XNkWKbVnG6Pm5EPtmcOVbZFSe7Yxql8+NMX044QREQGjEPDbFKtSsbqkjllvFGYMNj4I8CMpPjhyl8gRoPYix4wr4oMAtRcfHLlL5AhQe5FjxhXxQYDaiw+O3CU8AjTFqA4iQARiQsBPUwyG2PujUqRmcp2YcuBiMxHgR5KZvNkQNbVnA4tm5kDtmcmbDVFTezawaGYO1J6ZvJkUNU0xk9hirERAQwRgijm3e2oYHkOyGAF+JFlMruapUXuaE2RxeNSexeRqnhq1pzlBFodH7VlMriap0RTThAiGQQRMRYCmmKnMmR83P5LM59DUDKg9U5kzP25qz3wOTc2A2jOVOfPjpvbM51D3DGiK6c4Q4yMCmiNAU0xzgiwOjx9JFpOreWrUnuYEWRwetWcxuZqnRu1pTpDF4VF7FpOrSWo0xTQhgmEQAVMRoClmKnPmx82PJPM5NDUDas9U5syPm9ozn0NTM6D2TGXO/LipPfM51D0DmmK6M8T4iIDmCNAU05wgi8PjR5LF5GqeGrWnOUEWh0ftWUyu5qlRe5oTZHF41J7F5GqSGk0xTYhwwnjw4IHcuXNHChYsKLly5dIsOoZjGwK3b99WKRUoUCDq1GiKRQ0dF8aIAD+SYgSQy6NGgNqLGjoujBEBai9GALk8agSovaih48IYEaD2YgSQy7NFgKZYthBF/gKMhnHjxkmLFi2kbt26aoNQPwu18+7du2X58uXy5ptvyr1792Ts2LHSs2dPqVy5sudAjh49KitWrJD+/ftnMDsePXokW7ZskUWLFsn169elaNGi8sorr0jDhg3l6tWrns/C3mfOnJHXX3/dc0zhXkSss2bNkmHDhql4nGfq1KlSr169dPxCrb9y5YrgPcThXhtzUFFusGPHDklLS5OhQ4c+ZjIhzpMnT8r3vvc9KVKkSPoJji7wg1DrogzF87KZM2cqA/a1114LuyY7nGmKeYabL8YZAX4kxRlQbucZAWrPM1R8Mc4IUHtxBpTbeUaA2vMMFV+MMwLUXpwB5XaPIUBTLAGiiMUUc4cDMyKeptj+/ftlzpw5ykSqUKGCHD9+XGbMmCE9evSQEiVKeD6Lplho0WRnim3fvl169+4tzz//fPoGhw8flvHjx0vZsmV9McW8yJ+mmBeU+I4fCPAjyQ/UeSYQoPaoA78QoPb8Qp7nUnvUgF8IUHt+IR+cc2mKJYDr7Eyx6tWry7Rp05QR8vXXX8vdu3elQ4cO0rp1azl27Jiq8mrZsqVMmjRJVZjhGThwoNSuXVtSU1Nl/fr1kpSUJL169ZI6deqo3+/atUs+++wzVV1Wq1YttW7AgAEZKpaw7sCBA+rnTmsmfobzV65cmeGs5557TtatW6eq1vB7nIOKNZhq27ZtU2cmJycrIwcVaKj2QgzFihVT+1esWFEuX76sKrlQDfbEE08o882J14HdS6XYzZs31f6ooitUqJB07tw5vbrNXSl25MgRQeXT+fPn1fkwoMqUKaPi27hxo6qQc+eCCinEPHv2bLlx44aqxoNhiBxgcMHEcqrh3EYgzMRPP/1Uzp07J6VLl5Z+/frJ3r17ZdmyZSotrB85cuRjlW84O2/evKqCL0+ePOpdnA3TCY9T2efEhLybNWsmr776quJ1ypQpak/Ehjbb9u3bq3zWrFmj9gW+9evXV/liD3CFPaCHbt26qQo14JU7d27Zt2+feh8Vf3iw161bt9J5hL6gyebNm6sqwqwq8lgploC/RLilJwT4keQJJr6UAASovQSAyi09IUDteYKJLyUAAWovAaByS08IUHueYOJLMSBAUywG8MIt9WKKob0S1VkwJmAMzZs3TwYPHqzMGaf1EbPF3JViq1atkkOHDinTCa14MD1gluGBgda9e3dlVMHggvmVuR3v1KlTqiqpcePGynTLnz9/egqZq9JQwTR37lx11pNPPqnaQV944QW11m0QwZyBsQNTBmbVzp07lZmGdsiFCxdK8eLFlbmCn3/xxRcqJuznPNmZYjACYfbhcUyc6dOnp1e3OWbNw4cPFVZt27aVBg0aKONw69at6rzTp0+rXGA6lSxZUsULgwj5TJgwQbp27aoMMZyDnyOPcKYYjEisadSokfoH7ZKowBs0aJAyxrJqnwQ3iAkGVfny5ZXZNHnyZNUiCpMKXMJoQ/Venz59VKzgFUYXWlzBQZUqVRSeBw8eVL9Diy7+G/sC37feeksuXryoTFeYgpUqVZLPP/9c/QwGH7C7f/++2h9zxMClY4rBcIWRiRzBC/Q1ZMgQyZcvH02xBPw9wS1jR4AfSbFjyB2iQ4Daiw43roodAWovdgy5Q3QIUHvR4cZVsSNA7cWOIXfIGgGaYglQiBdTDKYFqnNgxrgNKYQTyhRDVRnMGJhZNWvWVNVAqByCAQRjCqYITBVUIIWbKYa9YbosXrxYGTkwZmCklStXLkMMiAmVSTBPUE2FB1VQqDBCzG5TDMbOxIkTlZGCGJE74urYsaOqzkKlUpcuXTLM0XJDjlhTUlLSq9Tcv0M+MHWQd9++fdX+eFDxhQeGkGOKwcTDeTAWYeLgXBiAL7/8sjKQUFEFswuPkxuqodyXGgBDVFjBPApnisFoQr7ADAacgw/2za59EhWCyPepp55SPOIveFS/wRT78ssvlYEHMw8GFgxAPE5M+O9wmnE05GDx1VdfybVr19L3QOWc8zsYZO5ZbW5TDJViMDeBn5tHVKdlVyn27pRRMf1Jemf0yKjWV6lYXd4flSI1k/9WMcknWAjwIylYfOuULbWnExvBioXaCxbfOmVL7enERrBiofaCxbcf2dIUSwDqiTDFYEyMGTNGVfK4H5hPeNyD77MyxZy1MIY2b94sqD5DNRgqpNxVaTCLUDm0adMmZSLhwVmZTbFwphYMLZhAMNNwDgy1aNonkXfmQfyOKQeTyzFrYIi5MXBzgDZItFEidvcDMxGth2vXrlUmGh5UZWVliuF3ly5dUtVXMMHQKon2SbRrZmeKIYaqVauqtcAHlViohIM551SYoYrNaU91YkWFGc7F70IZqZlNMZiG7nzdpivOCWeKAT9gjRZeVN6hkmz48OGqZVNXUwwYwRhLHbM+AX+SuaXuCPAjSXeG7I2P2rOXW90zo/Z0Z8je+Kg9e7nVPTNqT3eGzI+PplgCOERVElrdXnzxRVXJhQcmDUwnzA2DMRJppRiqi1ChBFME690Pqom8VIqhCgnml3uuF8wOGChoi3SbYvjLB0YTzJjChQsrU8QxWtyVYjDp0MaH1sRSpUqFRBNVbajWglmDaij37YvZtU+iUizz/uEqxdwYuCvFUEUG/DNXiqGtcv78+crUQm7uvGBwYT9n/lqoywVgHME0xHuoUEMLZFbtkzgDM7rQMlmjRg1losEcwyw0Zx0MOndVmwMo4o+kUsy9h5dKsTZt2qj9EWO7du3U7aSOHnQ3xYDR3vnnE/AnmVvqjgA/knRnyN74qD17udU9M2pPd4bsjY/as5db3TOj9nRnyPz4aIoliEOYKGhRhKmCIfOoloLh4cz58mKKwdiAMYEWx6efflpVbmGWmDOoHVVeMN1QaeTMxspqphhmfWGwP2KCyYbKIBhOaANEVZf7LLyLuWQwxWCQwMhBVRNMudWrV6ubK7EPjCEYZpgT9tprrynzCb9v2rSpGnoPsw2D2GFMYcZYpKZYImaKIQ5UrqENFRcJYG4W2gYxywv/i5xh4jlz3tAiCUMSZh7aMYE1WkIx3wu84h+YYuAbc70wTw1VVu7HbSpCB5j7hplmnTp1ylBhhrlvwA0zv1ABhio3VO2hgs2rKYbKsKxmioWqFGvVqpXKERcsNGnSRM1HQ/7gOFpTDJV4xw6ekLSlG+TWjdsy+J2+klQgKeSfuFDtk9Uq1ZDu7fpLmyYvSVK+JPn5H38gG7anhVxPUyxBf5Fpvi0/kjQnyOLwqD2LydU8NWpPc4IsDo/as5hczVOj9jQnyILwaIoliES0HC5dulQ2bNigZnNhfhdub6xQoYIyjryYYhiEj0om7IGKomrVqql5YKhOwgPjCaYK5oh5uX0SBhb2gmkF4wQ3OWK2FQwRmETus2D4YPA89oWBhn8wawqzvVBhhTlgqAyDyYV8MMh+z549yqBzbi08ceKEGuyOOWY63j6JWIEn5nmhGg7VW6iqQk7AFDkBa+AE0xD4wTADJjCMgKFz+yTaJzHHC7jAxBoxYkSGiji3KXbhwgVVSQg9PPPMMxlMMXC+ZcsWVVXnvhETJptXUwzmXVa3T4Zrn4TRiXlwqP6DYYg2UbTMIrdo2idhhh3ed0RKlS0ph/Z8K2/99I2ITLFP/m2GVCqbLJeuXpDypSvJ6A9G0BRL0N9Xpm7LjyRTmTM/bmrPfA5NzYDaM5U58+Om9szn0NQMqD1TmTMnbppi5nDFSImAlgigEjCrQfu7N++TVQvSIjbFnGR/9fYH0qJRO5piWrLvb1D8SPIX/yCfTu0FmX1/c6f2/MU/yKdTe0Fm39/cqT1/8Q/C6TTFgsAycyQCCUSAplgCweXWWSLAjyQKxC8EqD2/kOe51B414BcC1J5fyPNcao8aSDQCNMUSjTD3JwKWI0BTzHKCNU6PH0kak2N5aNSe5QRrnB61pzE5lodG7VlOsMbpUXsak2NJaDTFLCGSaZiFAGZ04dKE733vexlmj2E+G+aN4XEuZdA9M5piujNkb3z8SLKXW90zo/Z0Z8je+Kg9e7nVPTNqT3eG7I2P2rOXW10yoymmCxOMI1AIwBTDzZK9e/eW559/Pj133NI5fvx4KVu2LE2x/0GFM8UC9UcjomT5kRQRXHw5jghQe3EEk1tFhAC1FxFcfDmOCFB7cQSTW0WEALUXEVx8OQoEaIpFARqXEIFYEYApdvfuXcmbN6/0799f3XaJZ/bs2epWSzz4+f79+5V5hlsv8axYsULOnDmj/hu3RX766afqdk/3LZgPHjyQ1NRUWb9+vboNtFevXlKnTh11y2W4vRAPbr7ct2+fukUTN5vixtElS5ao21Nxo2jr1q0lV65cj6XOSrFY1cD10SLAj6RokeO6WBGg9mJFkOujRYDaixY5rosVAWovVgS5PloEqL1okeM6rwjQFPOKFN8jAnFEACZUcnKybN26Vbp16ybly5eXq1evyuTJk6Vu3brKnBo4cGBYUwxG14QJE6RRo0bqn7S0NPXuoEGD1L8fOnRIBgwYoFo058yZo/Y6e/ZslqYY0uvZs6dcunRJUlJSpEqVKspQO3HihMyYMUPtjQq2zA9NsTgKg1tFhAA/kiKCiy/HEQFqL45gcquIEKD2IoKLL8cRAWovjmByq4gQoPYigosvR4EATbEoQOMSIhArAjDFqlevLkePHlUVWS1bthT8hb97925lin355ZeqfTJcpRjaLidOnCjlypWTtm3bSsGCBVVIqD6DWYb9atasKY8ePZIpU6ZIgwYN1O+zqhSrV6+eOtuZa9aiRYv0/542bZq0b99eKleuHLEp5gWrd0aP9PJa2Hf2zj8f03ouNhMBfiSZyZsNUVN7NrBoZg7Unpm82RA1tWcDi2bmQO2ZyZtJUdMUM4ktxmoNAjDFypQpI1WrVpXPP/9cVXKhoqt27dqq5RHVXlmZYmifREUX1qItslixYtKvXz8pXLiwjBkzRi5fvpwBq44dO6rzaIpZIyEmIqKMZPdMPoJCBHIKAWovp5DmOZkRoPaoCb8QoPb8Qp7nUnvUQKIRoCmWaIS5PxEIgYBjijVv3ly1TNaoUUOZWzDHjhw5ksEUQ4slWiExz8s9U8zZ9uHDh7Jp0ybVitm3b181ZwxVXTDc3A/2D7cX4mGlGKVqGgL8SDKNMXvipfbs4dK0TKg90xizJ15qzx4uTcuE2jONMfPipSlmHmeM2AIEHFMM5tXatWtl5cqV8sILL0inTp2UOeZUimGe17x582Tw4MGqRRItk0WKFJGXX35ZtUl26dJFzf7avHmz+gfvwTjDLDFngP+qVatU++TNmzdD7oWqM5NNsSoVq0vqmPUWqIIpRIoAP5IiRYzvxwsBai9eSHKfSBGg9iJFjO/HCwFqL15Icp9IEaD2IkWM70eKAE2xSBHj+0QgDgi4TbELFy7IuHHj1JD7Z555JoMpli9fPpk7d66qBCtUqJCaQ4bKMBhZu3btUiYXbqt03z55584dWbx4sVqDBzdJwmzDE24vU00xGGLvj0qRmsl14sAKtzANAX4kmcaYPfFSe/ZwaVom1J5pjNkTL7VnD5emZULtmcaYefHSFDOPM0ZMBLRCALdPOgacVoExGOsR4EeS9RRrmyC1py011gdG7VlPsbYJUnvaUmN9YNSe9RT7niBNMd8pYABEwGwEaIqZzZ/J0fMjyWT2zI6d2jObP5Ojp/ZMZs/s2Kk9s/kzOXpqz2T2zIidppgZPDFKIqAtAjTFtKXG+sD4kWQ9xdomSO1pS431gVF71lOsbYLUnrbUWB8YtWc9xb4nSFPMdwoYABEwGwGaYmbzZ3L0/EgymT2zY6f2zObP5OipPZPZMzt2as9s/kyOntozmT0zYqcpZgZPjJIIaIsATTFtqbE+MH4kWU+xtglSe9pSY31g1J71FGubILWnLTXWB0btWU+x7wnSFPOdAgagGwK3bt2SvHnzCm5+1P158OCB4LbJggULSq5cuXwJl6aYL7DzUBHhRxJl4BcC1J5fyPNcao8a8AsBas8v5HkutUcNJBoBmmKJRjiH979y5YqMGTNGLl++nOHkgQMHSt26dT1Hg33Gjh0rPXv2lMqVK2dYd/ToUZk1a5YMGzZMihYtmv67qVOnSr169SI6J6uAcM6KFSukf//+UqBAgfRXHz16JFu2bJFFixbJ9evXVQyvvPKKNGzYMEtjKNx+2NiJvUaNGjJx4kSVxwsvvOAZL/eLOCclJUVu376tfgxz7cUXX5SXX345LkabO49Dhw7J8uXL5c0335RChQpFFW+si2iKxYog10eLAD+SokWO62JFgNqLFUGujxYBai9a5LguVgSovVgR5PpoEaD2okWO67wiQFPMK1KGvJeVmRVJCjqbYvv375c5c+bI66+/LhUqVJDjx4/LjBkzpEePHvLMM8+ETdOLKRaJcRjuoMym4aVLl2TKlCkC86hp06aR0BDy3azyiHnzKDagKRYFaFwSFwT4kRQXGLlJFAhQe1GAxiVxQYDaiwuM3CQKBKi9KEDjkrggQO3FBUZukgUCNMUsk0dWZhYqrHbt2qUMpZs3b0qtWrWkW7duUqRIEVUplTt3btm3b5+0atVKVq9enV7plLnKzEulGPZHNdnu3btVBVPnzp3TK7mOHDkiM2fOlPPnz0vFihWld+/eUqZMGcUE4vvss8/k3r17Kj5UWw0YMCBDpdj69evlwIED6udOyyB+hjxq164dNke3mQQscA7OQwzYB3nDFHNXvKGVEnngvWLFiqkz8b4bL5hxbjMtFD6oeDtz5owy8mDiffrppyr/OnXqSK9evVT7o/uspKQk6dChgzRv3lzFFg6Xs2fPplfTzZ49W4oXLy7bt29XlYIwq8Bvnjx5MuztzgPvIRfE/MQTTyhjETGhLTM1NVWAKx6YeZ06dVJ7ZX5oiln2l4hB6fAjySCyLAuV2rOMUIPSofYMIsuyUKk9ywg1KB1qzyCyDA2VppihxIULO7sKr2nTpikTqlKlSvL555/LxYsXlVEzffp0uX//vvTp00cZUNntk1X7JIwpGE54YLLADML++HcYMmjLbNu2rTRo0ECZLlu3bpWhQ4fK1atXZdKkSdK9e3dJTk6WlStXKvMLv3O3T546dUrGjx8vjRs3lpYtW0r+/PnT4YC5Ey7HEydOpBtIS5cuVcYgDClgMGHCBGX6uE0x5AGjCfPFYOrt3LlT1q1bp9pG582blwEvNx9ZVYrB6EN7Zps2baRmzZrKoERuXbt2VSYUTCrEhD3wuyFDhiiDKhwumU0xYDho0CDVVorqNJhiaH8Nl8fChQuVkQYDDvl98cUXCm8Yl/h3nA+zDnu99NJLKuZQpti7U0ZZ9ieJ6RCBnEHgndEjc+YgnkIEiAARIAJEgAjkOAJVKlaX90elSM3kOjl+ti0H0hSzhUl986Appi83UUUWaqZY/fr1lfG1bNkyuXbtmjKn8KBSCVVC+B0MMvc8sOxMMffMLHegqCqD4QaTqW/fvlK2bFn1a8z/woMqq40bN8rgwYPVfC0YUzC4MG8LscEgwx6oSMqqTfDcuXOyePFiQStl+fLllZFWrly5LHPEWajYwrtot2zfvr1UrVpVxeWuDnP+/emnn1YGFkwq5IGqNZhDHTt2lLS0tLDz0zLPFIOpBhMQRtjevXuVEQjjCvnDfMJMMFSgoXrNGfDvPgumXThcMptiDodYP27cOGnRooVklQe4AC5dunRRlXbOgzhhmMEkBWeoIgz3oFKMplhUf1y5iAgITTGKgAgQASJABIiA3QjAGEsd87fuCz6RI0BTLHLMuCIyBGiKRYaX9m9nZWbB7EGbIswgPO53M5s82ZliWVWKYfB95t877YM432kjRAxu8wY/d//Oy+wstFlu3rxZVq1apYyltWvXhs0R5yEOVH3B3HJfIhDKFEMeocw/mHZoUQx3qYC7UgxVbDDWMLQflXE4H+ak+0H13MiRIxUWwO3YsWPy8OFDVUE2fPhw+eabb8Li4sUUyyqP6tWrq3iAIYwvp30S58OIQ7yoXsuufZKmmPZ/NTBATRGgKaYpMQyLCBABIkAEiEAcEdg7/3wcdwvWVjTFgsW3H9nSFPMD9QSemZWZBfPj7t27yhTCE0ulWFamGCrF0O6HWyNLlSqlznJXirmrnqKpFHPmh2H2lfM4hh/MnHA5RlopFioP93leTDEYUviL/KuvvlJtiajAcufv7IcWSbR9wjRs166dan90bv+MtVIsqzyc81GldvDgQcUT4nRXjaGCD3y2bt1azRvL/LBSLIF/oLm1tgjcv3df9m0/IGlLN0jJMiWk1/DvqljxZ2nDqk0y8y/z5ejBE9KqUzMZ9MM+UrTE/1ZiupOiKaYtxQyMCBABIkAEiIA8UfBJ+d2PP5Zm9VtLUr4kOXfpjPzX1P+U2SumSrVKNeTdt/8g9ao3kty588jRU4dlzIz3ZMEXfxsj435oikUvJppi0WPHld4QoCnmDSdj3squwiurmWJukwezqWDKoNUQ7XfuJ7tB+9HOFINphbZLzNfKaqYY5np9/fXXqjLsqaeeUlVUMG3Qoli6dGlPM8VQWebM78pqphjMtieffFJee+01VcmFCwjQBrlgwQJPlWIwxW7cuKFaRBEfTC+0NWI+13PPPSeHDx+Wb7/9Vg3Unzx5svpZkyZNlHmGuWXIEQPww+HipVIMfITKA9VfuPAAs9lgbCEWtEzCFAPGuDUT1XQw7BA/TTFj/hpgoDmAwNwJi9WfjQf3H6rKzn7/p7s69ciB4zL9T3NkyI/7S+myJWXlgrVy7tQF6fv9N1yslAAAIABJREFUbukXg9AUywGCeAQRIAJEgAgQgTgg8OM3/lV6dnhdxs79UBatmS3v/ejPUrxICenzjy/L/x3xvjR+rpn8Zty/yPGzx+Tf//6/5O7dO9L9R21pisUBe2cLmmJxBJNbhUSApphlwojl9km3KYZqh/nz58uGDRvUjC93hVB2phiG1Sfy9kn8P6CICwYV8sXtlhi4j9sj0QIY7obNaG6fhDk4d+5c2bNnj7hvhIS56LVSDBJDWyeMLgyuhwkGwwtz0WDi9evXT83twq2UaOuEWYeB9jClML8M2Hu9fTLUTDHwES4PXD6ASxAQi/v2SQzXx3B+3B6Kh+2Tlv1FwXTihsDqhevk9PGz6abY1UvX5MrFq1KpagV1xu7N+2TVgjR566dvSFKBpMfOZaVY3KjgRkSACBABIkAE4o5At3b9JLl8VfnD5F+pvX/19gfSolE7Gf3BCOn3yhC5cu2y/OtHP0r/XYOajaXz239HUyyOTNAUiyOY3IqmGDVABIhA/BFg+2T8MeWO5iCQ2RRzR37v7j1BRVnRkkXlpR5tQiZFU8wcrhkpESACRIAIBBuB+jW+I++OfF+u3rgqA/7pb+NonAdtlpP/Y6GcvXhavv9uP5picZQKTbE4gsmtaIpRA0SACMQfAZpi8ceUO5qDQDhT7NM/zZHJ/z1TOvfrKIPe6StPFC5EU8wcWhkpESACRIAIEIEMCCz68K9qhtjpCyfl12P/RZb+dX6G3//6h2OkWf1W8u7Ho2X5hsU0xeKoH5picQSTW9EUowaIQE4hgPljeHCDpO0PTTHbGWZ+WSGQVaUYZo59seivcuroGek/oofkzpP7sa1YKUZ9EQEiQASIABEwAwGYYv/yvd9I6eJlZMS/D5BvTx5Ugb8z4OfSq+MbMi11rHw4/bchk+Gg/eg5pikWPXZc6Q0BzhTzhhPf0gABDIvftm1beiQYgI+bNBs2bBhygLWfIWOAfcGCBdWA/ng8zkywffv2qe1q1aolPXr0UPPUonl27NghaWlpaqh+rMYdTbFoGOAaWxDIbIqdPXle7ty6kz5T7PjhkzL1w1nyf/5liBQpVpimmC3EMw8iQASIABEIBALDu/+9FH6iaPpMsX/o/1M1S+zX4/5F5q+eKX1fHiwj+46SOSumyR+m/HtYTGiKRS8XmmLRY8eV3hCgKeYNJ76lAQIwxXB7Y/v27QUXAWAwPQbe44bM6tWraxBhYkJA1dnEiRPVMH7kjmfOnDly7949ef311yVPnjwRH0xTLGLIuIAIhEQgsyl2YNch+SxlgRqsX6J0cVm9aJ0cPXBcBvx9L8mbLy9NMeqICBABIkAEiIBBCKAyrHPL7vLhp+/J8vWLBG2S5UpXlJ/8/i2pU7W+/H3/n0ra5pXy0w9GZpkVTbHoSacpFj12XOkNAZpi3nDiWxog4DbFnHCcn8EsW7NmjTLLSpQoIf379w97C+WdO3fUjZJbt27NcKNkrly51BrcuojbM5s1ayavvvqqMp1gwH366aeP3RiJmyIRA262dN/euGLFChUiTCz8vnjx4rJ9+3Z1syQqq7p166b2zXyr5JkzZ2T48OFStGjRdMRxa+Xy5ctl2LBh6ZVheG/hwoXSq1cv9W6ouHGz5NKlS6VYsWKyefNmKVy4sLpJ9JtvvpFly5ap/fG7kSNHCqruUlNTZf369QoT7ItbL5HXggUL1M/u378fsrKMlWIa/OFgCL4hkNkUe/TwkXy5cqOqDjtz4py06tRMBv2wjxQtUSRkjGyf9I06HkwEiAARIAJEIFsEypYsL78Y8Xv5uwatJG+efHLu0hn5r6n/KbNXTJXx/3eONK3fMsMe9+7flU9m/7f897RfZ/g5TbFsoQ77Ak2x6LHjSm8I0BTzhhPf0gCBzKYYjCr8rEuXLqpqCibRG2+8oSqqYOagiqx3795SqVIl+fzzz+XixYuqsgr/funSJenZs6egLdHZI2/evDJjxgzp06ePlCxZUiZNmiT169eX559/XiZMmCCNGjVS/6DtcP/+/TJo0CBloMHw6tChg+zcuVO++OILZRxt2LAhgymGc/D+9evXZcqUKcoUK1KkiNr3lVdekZo1a8rKlStl06ZNMmLEiAym2OrVq+XkyZMq9lDPsWPHQsZdoUIFtT9aTBs0aKCMNZhp2Gf37t0Z2idXrVolhw4dkgEDBqizUIkGAw0GIuLt2rWratmEcZj5oSmmwR8OhmAsAjTFjKWOgRMBIkAEiAAR8IwATTHPUD32Ik2x6LHjSm8I0BTzhhPf0gCBzDPFME+rbdu20rx5c1UphUosxzhCJdS1a9fU3C0858+fV+YXjLBFixapCq6qVauq3926dUtgiK1bt04ZZ84aVJJhXxhraF8sV66cOg+zwpzHqSqDMQeTy3kyV4rVq1dP6tatK2iFHDdunLRo0UK9CvNs8ODBki9fPmXkzZo1S1WEuSvFsJdjZoWiAaZZqLhxBtaiag5zw9wtkzD1nJliuXPnVuZZy5YtlTmHajsYYTDSEId7j1Dn0xTT4A8HQzAWAZpixlLHwIkAESACRIAIeEaApphnqGiKRQ8VV0aJAE2xKIHjspxHIFT7pBMFDB+3KZb53StXrsjYsWNVVdaSJUuUOVa5cuUMSWQ23fDL5ORkVfkF4wwVZjgHLYf9+vVTFWkwuWDAoT0R5hIMNbQdejHFYHS5za5wplh2lWLh4u7YsaOsXbs2W1MM1WBjxoxRrZ3uB+ufffZZmmI5L3WeGCAEaIoFiGymSgSIABEgAoFFgKZY9NSzUix67LjSGwI0xbzhxLc0QCASUwxG1d27d1XrIB6nUgyzshYvXqwqvjJXisF8cq8JlfLDhw9ViyOqyFDhhVlbeFBddfDgQVWFBhPt66+/Vj93ZorFUikWbqYYZn3B3Nu4cWPIuGGyeakUQ5yohHNXzzm5Z94jFCasFNPgDwdDMBYBmmLGUsfAiQARIAJEgAh4QqBKxeqSOma9p3f50uMI0BSjKhKNAE2xRCPM/eOGQCSmmNeZYpjxhX1RQYYWypkzZ6qZYqgiQ+UZqqiqVaum2gvRIlmlShVVFYZ/+vbtK5MnT5bGjRur4fmHDx9Wc828mmLly5f3NFPMuX0Ss9EwuwzGnPv2SeQaKm60e4YzxWDgYf4ZWjXRWokh+5glhlZLXACAGWNon8SsNrZPxk3C3IgIPIYATTGKgggQASJABIiAvQjAEHt/VIrUTK5jb5IJzoymWIIB5vZCU4wiMAaBSEwxVG5hHhjMI9wkiSHxznD7cLdPAogtW7aoaq8bN24oYwwzytAuib3mzZsnaMMsXbp0evskhv1Pnz5d3UqZ1e2ToSrFMGPMuX0SFWpoVcQctCFDhqjbIN0PBvXjxsw9e/aoNk3kg1ZNzFVDrqHixppwphjMrpSUFGX6YbB//vz5VQUdquDwNG3aVDp16iS4wdKLKeasM0ZMDNQKBPiRZAWNRiZB7RlJmxVBU3tW0GhkEtSekbRZETS1ZwWNWidBU0xrehiczQig4uvs2bPqpksYXbh9EjPGnGotU3JHlRxNMVPYsitOfiTZxadJ2VB7JrFlV6zUnl18mpQNtWcSW3bFSu3ZxaeO2dAU05EVxhQIBJzWxPXr16uZYKhMgyGGyjSTHppiJrFlV6z8SLKLT5OyofZMYsuuWKk9u/g0KRtqzyS27IqV2rOLTx2zoSmmIyuMiQgYhABNMYPIsixUfiRZRqhB6VB7BpFlWajUnmWEGpQOtWcQWZaFSu1ZRqiG6dAU05AUhkQETEKApphJbNkVKz+S7OLTpGyoPZPYsitWas8uPk3KhtoziS27YqX27OJTx2xoiunICmMiAgYhQFPMILIsC5UfSZYRalA61J5BZFkWKrVnGaEGpUPtGUSWZaFSe5YRqmE6NMU8kILb9zAAHTcRuh/cRIgbEfHzokWLetgp/Cu3b9+WadOmSfv27dVsKefBGWPGjJHLly+rH+GcV155RRo2bCi5cuUKu6H7RsLr16+r2ww7d+6c7bqYkohw8Y4dOyQtLU2GDh0qBQoUUKtD/Qw/z5yPVxxwu2JqaqoaBP/gwQOFbZ8+fdRw+3g9mWOGJpzbJuN1hp/7hNOmExNNMT/ZCfbZ/EgKNv9+Zk/t+Yl+sM+m9oLNv5/ZU3t+oh/ss6m9YPOfE9nTFPOAst+m2NixY6Vnz55SqVIlOXHihEyZMkXatm0rTZo0CRs9jJqlS5dKv379pHz58modTLcuXbpIzZo1PWSd+FciMcX2798vc+bMUQZkhQoV5Pjx4zJjxgzp0aOHPPPMMyGDhQk2e/ZsgTHWvXt3Zbzhhsd9+/bJ8OHDpWDBgnFJkqYYb5+Mi5C4ScQI8CMpYsi4IE4IUHtxApLbRIwAtRcxZFwQJwSovTgByW0iRoDaixgyLogQAZpiHgDzYooVKVJEdu3apYybmzdvSq1ataRbt25y4cIF9bNhw4apWwX37t2rjBlUR8GsmTx5sjJ4qlatqm4g/O53v/tYpZhjijkVZLt375bVq1erPUIZO7jVcMKECVKjRg1p2bJleoYwb+7fv6+qxWAYoYIKNx8mJSVJr169pE6dOqoiK1QeyA/r16xZo94pUaKEuilx3bp1ynzLly+fOu/SpUsqLvx3qP3dcEdiiiHOAwcOyIABA9Ir5PAzxIW4Qz2nT59WRuAbb7whpUqVUq/cuHFDmWkdO3ZU5lq4XN3VXqiUGjdunLRo0UKqV6+uTEkYbN9++63i+auvvlJ7g9+RI0fKokWLpHjx4rJ9+3ZV4YdKKmghT548cuTIEZk5c6acP39eKlasKL1795YyZcrI0aNHBToDptjbjQ3ORzx454knnlBGoJMz4ofxB801a9ZMXn31VXWO+3HeQe7QEIxFxIo9w8WJuLPTpnMGK8U8/CXCVxKCAD+SEgIrN/WAALXnASS+khAEqL2EwMpNPSBA7XkAia8kBAFqLyGwclMXAjTFPMjBiymGNkcYMDA5UNH1+eefy8WLF1WFFwwqGCp169ZVhknu3LmlQ4cOynSAMYN/P3z4sHz22WfKFMncPpnZFMNZ+BnOgrGS+UG75Pjx45XB9vTTT4fMcNWqVXLo0CFlMp08eVIZdwMHDlRGXag8YKTAjFu4cKEymXAuYoYh07dvX2Xs4N+RM0yxL7/8MuT+eM95IjHFTp06pXJq3LixMvry58+fLXMwg2Diudsz3YtgMoXLdfr06ektkJlNMRhk4Oill15S5l+oSrGrV6/KoEGDBFzARIMpBiMKvKHKr0GDBsqQ3Lp1q4rv3LlzYU2xefPmKfMKOtm5c6d88cUXag0MSBh8TjvopEmTpH79+tK0adP0NGHKQn9du3ZVMUNjMBLRSgtTLFSc4NaLNmmKZStBvpBgBPiRlGCAuX1YBKg9isMvBKg9v5DnudQeNeAXAtSeX8gH51yaYh649mKKoVro2rVrqooHDyqBnHljMJPOnj2rZoFNnDhR/S9MDpgYMMFQxZTVTLFwphgMN7eB5qTimGbO7xH/smXL1K9hmqAqDEYJzCW0UqLyC8YNjBqYT+HywO9Q/eTMVsO+OMvJ2TGHYLTBVAq1P4zBaEwxrIFxtHjxYkErJVpC0RJZrly5sAyGm0/mLAAm4XKFqenMBctsimWe/ZZV+6R7LarzNm7cKIMHD1ZmGqq7YPS9/PLL6r/DVYohZ7yL1lcYWs6DakGYkA7+MNhgBLpn3+FMGJ2oKMQMOvc74arhYOp60abbFHt3yigPf5LCv/LO6JFRra9Ssbq8PypFaiaHrhaMalMuMgYBfiQZQ5V1gVJ71lFqTELUnjFUWRcotWcdpcYkRO0ZQ5WxgdIU80CdF1MMFWCogsKgfDxuYwrtiajEQnsbTBFUZMEkmzVrlmqrxND4aEyxcJViMFBgvnXq1ClDpZiTB6qE3MP7HQjQUogLBcLlgZzcphhMFfe7jjkEMy4lJSX9cgD3/g4++FkklWJumtAeunnzZkG1Gww4mDihnuwqxTLH7+YMFwDE2xQDtu4LG9yGGTQQzhRDbjDwkDOqDJ32ScS/bdu2DKknJydnqIyDKYZqubVr1ypjDQ+MURhn4UwxxOJFmzqYYogBxljqmPUe/iTzFdsQ4EeSbYyakw+1Zw5XtkVK7dnGqDn5UHvmcGVbpNSebYzqlw9NMQ+ceDHFUCmGmWAwnPC4K8VQFea0qqEyC8YQZjZ5qcbJXPWFvbObKQYjBOfBIHHPFHPygKkC0wxxYJaZ+4H5Ei4Pr5ViqH5DW1+o/d1nwbRCKyCMQef2SVQybdiwQRk7MBOdJ9T8sMymVmYqw80UQxUbWhEx3y1crqgUw9wuVM/Fs1IM+cEUxdyvzJViwB4mX+aZYg42qOg7ePCgasEFPsDJHX8oKaPFdf78+erCBRiYbi3bUCnm5Lx3/nkPf5L5im0I8CPJNkbNyYfaM4cr2yKl9mxj1Jx8qD1zuLItUmrPNkb1y4emmAdOvJhi4WaKoSIHBgj+MC9YsEAZQGh5dIwrGBVeZ4qFun3y1q1bkjdvXtV+535g+KDaBwYYjDgYMPhvVAFhvhSG4GOWGAwsxIeqKxhAqMLKaqaYu1Isq5li2C/U/u52R8zEQmto69atpVGjRmoIPoyaZ599Vs3dghmFB6YQBvp//fXXyjR66qmnVMUVTEVnPpe7RdDBwX37JFpGgZH79km0Y4bLdcmSJWreFuZ1YTg+zgKWGLSfuX0ys7kXzmzCrK5wM8WQO1opESfmzDnz2cAP9sMsNQy0B+aY6wZTDPPCMLQfMUJT4AY4vPDCC+lSgA6WL18uQ4YMUTqBWYn/zapSrHbt2urM7LTpHIK4QrVPAv9jB09I2tINcuvGbRn8Tl9JKvC/Rqdbr6HaJ6tVqiHd2/WXNk1ekqR8SfLzP/5ANmxPC/knlqaYh7/ILHyFH0kWkmpIStSeIURZGCa1ZyGphqRE7RlClIVhUnsWkqpZSjTFPBDinsnlvI4WNGdYOQyGcLdPOjOgYKygKgomh2NgebnhD2abu9URtz5iBhXOx02SmAVWpUoVadWqVYZMUFWE2VuoEoL5gzNhXqClEkPqYZ5gVtWmTZvUOgxnx+/QnpfV7ZNuUwxnOLdPwliDYQQjCzOzHj58GHL/zDcjAhcMf0eMiAtxoI0T72HAPCqh0CaK/VAZhTlawKRQoUKqCg5548IAGI5vvfWWFC5cOAMO7jyxB8wjZzB9VjdtYlYXqulQbYY1eBdnhTLFMJcM7aI4a8SIEcq0CtV6iXlq4W6fxP7QBwwsmFa4yROGJ0xAVB2iug0YuW+fxJotW7aoyrHMN0u6jUHwjIsPgA32xX4w1YB7uDi9aDM7Uwxm2OF9R6RU2ZJyaM+38tZP34jIFPvk32ZIpbLJcunqBSlfupKM/mAETTEPf18F6RV+JAWJbb1ypfb04iNI0VB7QWJbr1ypPb34CFI01F6Q2PYnV5piOYC7YxChSsvdzpgDRyf0CFSVwTzCRQEw6DA3DTnCXOMTHATCVYo5COzevE9WLUiL2BRz1v/q7Q+kRaN2NMWCIynPmfIjyTNUfDHOCFB7cQaU23lGgNrzDBVfjDMC1F6cAeV2nhGg9jxDxRejRICmWJTAeV2GqqaPPvpISpcurVrWcAugLQ9aMlEV5Qx7R9sdWgxtytEWrhKZB02xRKLLvbNCgB9J1IdfCFB7fiHPc6k9asAvBKg9v5DnudQeNZBoBGiKJRph7k8EEoQAKhDRYgkTEm2vXh7M+Qo1f83L2nDv0BSLBT2ujQUBfiTFgh7XxoIAtRcLelwbCwLUXizocW0sCFB7saDHtbEgQO3Fgh7XekGAppgXlPiOkQgcPXpUzfpyBvYjCQztHz58uJoT5uXZsWOHGmCPKr9YH1QNYoA99kKbqfNknhuHmWIwml599VU1Zy3cc+LECTU4H3PH8F6ovbEWOGAuHubZYf4a5pa9+eabai5bPB6aYvFAkXtEgwA/kqJBjWvigQC1Fw8UuUc0CFB70aDGNfFAgNqLB4rcIxoEqL1oUOOaSBCgKRYJWnzXKARgBuHGTdz46TahIkkip0wx3ErZs2dPZdZhcD9uu8SNnLh4wMsTznDLbIrBFIz3Q1Ms3ohyP68I8CPJK1J8L94IUHvxRpT7eUWA2vOKFN+LNwLUXrwR5X5eEaD2vCLF96JFgKZYtMhxnfYIZGWKoe0Qhhlu2ixWrJiqtqpYsaK6ZdK5URM3duK2RrQporoLrYepqamyfv16SUpKkl69ekmdOnUExtmaNWvUWtwO2r179/S98V6HDh2kefPmcvXq1bCVYm5TDMAuWbJE3Rjavn17tSbULZEw0JzqMKxxV4ohL9wuicsQatWqparlkOPZs2fTq8Zmz54txYsXV5VwuG0S5la3bt3UzZ+Zb59E7C+99JLgBs3MD00x7f8oWBsgP5KspVb7xKg97SmyNkBqz1pqtU+M2tOeImsDpPaspVabxGiKaUMFA4k3AuFMMZhbMITQpti5c2fZuXOnMsJQUXby5EmZP3++vPHGG6q6DDdqOqbYqlWrVPshzCW8h98NHDhQGU24cABrYKzBOIOpBNMMMeC9IUOGKJMrXPuk2xS7cOGCeq9jx45Ss2bNiE0xGGCoNIM5l5ycLCtXrpQDBw7I0KFDHzPFYHYNGjRIrl+/LlOmTFGmmGO2weCDEXbs2DG1Hy5RoCkWb5Vyv1gQ4EdSLOhxbSwIUHuxoMe1sSBA7cWCHtfGggC1Fwt6XBsLAtReLOhxrRcEaIp5QYnvGIlAqJliMJqaNGkiEydOVKZV2bJlVRUVDCH8bu/evXL37l1lluFx2ifx7oQJE6Rly5bKqEJVGNY0aNBAveeeO4YqNBhuMMHce8Nk8zJTDPuhdRKmFirNIq0UO3z4sGzdulUZdqj6cs8Uy1wpFq4CDbn26dMnHZ9x48ZJixYtojLFvIjnndEjvbwW9p2988/HtJ6LzUSAH0lm8mZD1NSeDSyamQO1ZyZvNkRN7dnAopk5UHtm8mZS1DTFTGKLsUaEQLhKsVBmGTaGiQRzq0yZMqpt0W2KwSQbM2aMqgBzPzDS8L7bFDtz5oxqn0SFFarMnOH+WZli7kox3A6J6jK836lTp4hNsY0bNwpicC4HiNQUw7nuWWww9miKRSQ9vpxDCPAjKYeA5jGPIUDtURR+IUDt+YU8z6X2qAG/EKD2/EI+OOfSFAsO14HLNJwpBmML7YC4jbFUqVIZcFm2bFnISjG0DqK6DGZZ1apVM6xxD+NHa+a0adOUUdauXTvVlugYXl5NMceMS0tLUy2PaPXE7DJUpbkNqnAzxVgpFjipBzZhfiQFlnrfE6f2fKcgsAFQe4Gl3vfEqT3fKQhsANReYKnPscRpiuUY1DwopxHIaqYYWhKffPJJee2115TRtHr1amnTpo2cP39e5s6dq+aGZZ4phllhmCUGMw1tiZgxBqMKa5xKMQy2h3n23HPPqTZNtGPOmzcvfT8vM8VQKYZKLVSYwYxbtGiRGtKPdsYjR46kz/cKZ4rdv39ftXp27do125liodona9eurarT4jVTzAvvsbRPVqlYXVLHrPdyDN+xDAF+JFlGqEHpUHsGkWVZqNSeZYQalA61ZxBZloVK7VlGqIbp0BTTkBSGFB8Esrp9EiYTzK89e/aouV3ODZE4OdztkzCrFi9eLJs2bVIBNm3aVLU37t69O0P75PHjx9W8MVSkYf7YpUuX1LwyDOH3MlMM88hw6yWG3hcpUkQuXryojLbTp0+rIfiYZ9aqVav0gfhOm2Q0t0+GMsUwTN99+2SlSpXULZavvPKKyifzk93tk17YjNYUgyH2/qgUqZlcx8sxfMcyBPiRZBmhBqVD7RlElmWhUnuWEWpQOtSeQWRZFiq1ZxmhGqZDU0xDUhgSEfAbARh5qIYrXLiwunETN3LilsqSJUuGNMUco9DvuHl+sBDgR1Kw+NYpW2pPJzaCFQu1Fyy+dcqW2tOJjWDFQu0Fi28/sqUp5gfqPJMIaIwAKtFQ/bZw4UJVpYY2UrRiYq5ZqAeVYjTFNCbU4tD4kWQxuZqnRu1pTpDF4VF7FpOreWrUnuYEWRwetWcxuZqkRlNMEyIYBhEwFQGaYqYyZ37c/Egyn0NTM6D2TGXO/LipPfM5NDUDas9U5syPm9ozn0PdM6AppjtDjI8IaI4ATTHNCbI4PH4kWUyu5qlRe5oTZHF41J7F5GqeGrWnOUEWh0ftWUyuJqnRFNOECIZBBExFgKaYqcyZHzc/kszn0NQMqD1TmTM/bmrPfA5NzYDaM5U58+Om9sznUPcMaIrpzhDjIwKaI0BTTHOCLA6PH0kWk6t5atSe5gRZHB61ZzG5mqdG7WlOkMXhUXsWk6tJajTFNCGCYRABUxGgKWYqc+bHzY8k8zk0NQNqz1TmzI+b2jOfQ1MzoPZMZc78uKk98znUPQOaYrozxPiIgOYI0BTTnCCLw+NHksXkap4atac5QRaHR+1ZTK7mqVF7mhNkcXjUnsXkapIaTTFNiGAYRMBUBGiKmcqc+XHzI8l8Dk3NgNozlTnz46b2zOfQ1AyoPVOZMz9uas98DnXPgKaY7gwxPiKgOQIwxa5X+NaXKKtUrC7vj0qRmsl1fDmfh/qLAD+S/MU/yKdTe0Fm39/cqT1/8Q/y6dRekNn3N3dqz1/8g3A6TbEgsMwciUACEYjVFGvesK2s27Iq6ghhjKWOWR/1ei40FwF+JJnLnemRU3umM2hu/NSeudyZHjm1ZzqD5sZP7ZnLnSmR0xQzhSnGSQQ0RSAaUwxG2M/f/A95pkI1ldXde3dl18Gt0m90p6iy3Dv/fFTruMhsBPiRZDZ/JkdP7ZnMntmxU3tm82dy9NSeyeyZHTu1ZzZ/JkRPU8wElhhjQhG4ffu2jBs3Tr799vEWwPr160uLFi1kxYoV0r9/fylQoEDEsRw9elRSUlIE5+BXL/XeAAAgAElEQVTJnTu31KpVS7p16yZFihSJeD8sQDxnzpyR119/Par18VwUjSm26dPDcuLGITly6YA8eHhfCuYrJHXKPC8njp+QvqNfeSy8Hu1fl3/o/1N5qkRZuf/gnny946/yn2P/WQ4c26fepSkWT0bN2YsfSeZwZVuk1J5tjJqTD7VnDle2RUrt2caoOflQe+ZwZWqkNMVMZY5xJwQBGFizZs2SYcOGSdGiRdUZ+Fmspph7zzt37siyZcvk3LlzMnDgQMmXL1/EuZhsiv3uxx9L0+eby7ZTX0m5IpWlWsk6su3Uerl975a8ULmN/PJP/yizlk9JxyS5fFX50z9PlfOXzsov/zxK/q5hGxnZ5yeycO1seffj0TTFIlaPPQv4kWQPl6ZlQu2Zxpg98VJ79nBpWibUnmmM2RMvtWcPl7pmQlNMV2YYly8IhDPFli5dKsWKFZPNmzdL4cKFlZlVuXJlefDggaSmpsr69eslKSlJevXqJXXqZBz6Hm5PxyjDOvz7rl271BkDBgyQihUryo4dO+Srr75S++J3ZcuWlUGDBsmSJUtk27ZtCp/k5GQZOnSoqkKbOnWqMvCeeOIJ6dGjh4rj0aNHsm7dOkH8MN9q1Kghly5dUmvy5Mmj9tqwYYPkzZtXWrduLa1atZJ79+7JtGnT1Hlff/213L17Vzp06KB+nytXrsd4ibRSbMlHG+Rhgbty/PJhaVSxuRTOX1SOXjogBy7slvrlXpD1/2+d/OT330s/B62Wb/b4B1n61/ny6ZLx6ueLPvyrbN27Uf75wx/SFPPlT4oeh/IjSQ8eghgFtRdE1vXImdrTg4cgRkHtBZF1PXKm9vTgweYoaIrZzC5zixiBcAbWhAkTpHPnztKgQQNZvnx5euvimjVr5NChQ8rIOnnypMyZM0cZZmXKlEk/O/OeMJ0+//xzOXXqlHp3wYIFypTC/jt37lQmFirVsO/s2bPljTfekEqVKslnn32mTLNOnTplaJ+EMQdDDGfCvIJxB5MOe6DFEnv07dtX/R7/fvHiRWWK4Zz9+/crow3Va1OmTJFmzZopMw3tpCVKlFDmGuKfN2+eDB48WEqWLBmzKbY6ZatceXReTl87Lt+p2EKuXb0m+QrllZ2nN8lzZb8j+w98I0P+tXtY7jq37CH/OOSXMmVxivxl1gc0xSJWuT0L+JFkD5emZULtmcaYPfFSe/ZwaVom1J5pjNkTL7VnD5e6ZkJTTFdmGJcvCHhpn0QFV1pamjLCpk+fLi1btpSaNWuqqiwYSzDO6tatm8EUyzxTDFVmffr0UdVbEydOVBVmqMxCxRf26Nixo1y5ckW2b9+ePjfM3TLp/nece+vWLcmfP7+q/rp8+bIyyRDfxo0b1T4wt/A4sWM+2qeffipt2rRRsePBu6hI6927t8qrffv2qhoO68eOHSs9e/ZU/535ibRSLBZTrFqlGvL7n/xFbty6Lm/+so/6XzycKebLHxffD+VHku8UBDYAai+w1PueOLXnOwWBDYDaCyz1vidO7flOgfUB0BSznmImGAkCkZhiMIlgdsGEcj8wtGAoOU+oPd2/cxtmzs9RQYbHiymG91DxNX/+fDWnDCYZKspGjhwpixYtUhViTjyOKYbYYb65jS7ndxjej4oy3UyxJwo+KX/8p4lSoXQl+feUn8na/7ciHWOaYpGo3J53+ZFkD5emZULtmcaYPfFSe/ZwaVom1J5pjNkTL7VnD5e6ZkJTTFdmGJcvCERiiqHaasaMGco8qlq1ath4szLFYKhNmjRJ3WxZqlSpDHvApPJiiqFKbPz48dKkSRNp1KiRHD9+PP2ygKwqxTLHnpOVYjdzX02fKSYPcsmlO2fTZ4p9c2BfyPbJX/9wjDSu01R++ed/zGCIATSaYr78cfH9UH4k+U5BYAOg9gJLve+JU3u+UxDYAKi9wFLve+LUnu8UWB8ATTHrKWaCkSAQiSmGuVyrVq1Ss8RgaqF1Ef+N9sly5cqlH5uVKebMA3vyySfltddeU+2Tq1evVm2N3377bVhTDO/A/EKL5I0bN9QMsJdfflmqVaum5olhXtj3v/99NT8smpliGLSfqEqx6b9ZIpUqVZZtpzZImScryrOl62W4fXLi/I/ldxN/mYG2X//gQ2n5fAf572n/KdOXTniMUppikajcnnf5kWQPl6ZlQu2Zxpg98VJ79nBpWibUnmmM2RMvtWcPl7pmQlNMV2YYly8IRGqK4TbGxYsXy6ZNm1S8TZs2VYPwYZA5T1amGN65evWqzJ07V/bs2aNumsSw/ObNm6uh++EqxU6fPq1aN1FdBnMO7ZMYxI+bImHKHTlyRPr16ycVKlRIv30SMVWvXl0Zbxiajyer2ycTZYr17DBAfvX2B7L//E759uI3cv/hPSmYr5DUKfO8FMxdWL7T75kM3L9Yr4X85ocfSZmS/2s04oUzF07J6A9GyIbtaawU8+VPi/+H8iPJfw6CGgG1F1Tm/c+b2vOfg6BGQO0FlXn/86b2/OfA9ghoitnOMPMLNAK46RLVYjDP7t+/r27HLFq0qDLu4vVEOmgf5/7uxx8LbpF0P3fv3ZUPP/2N/GX2f0UcGivFIobMigX8SLKCRiOToPaMpM2KoKk9K2g0Mglqz0jarAia2rOCRq2ToCmmNT0MjgjEhsDNmzdl4cKFsm3bNrVR7dq11U2UBQsWjG1j1+poTDEsf6vHD6RBzcZSMH8huXDlnKr4mrV8SlRx0RSLCjbjF/EjyXgKjU2A2jOWOuMDp/aMp9DYBKg9Y6kzPnBqz3gKtU+Appj2FDFAIqA3AtGaYvHMiqZYPNE0Zy9+JJnDlW2RUnu2MWpOPtSeOVzZFim1Zxuj5uRD7ZnDlamR0hQzlTnGTQQ0QcBvU6xKxeqSOma9JmgwjJxEgB9JOYk2z3IjQO1RD34hQO35hTzPpfaoAb8QoPb8Qj4459IUCw7XzJQIJAQBP00xGGLvj0qRmsl1EpIbN9UbAX4k6c2PzdFRezazq3du1J7e/NgcHbVnM7t650bt6c2PDdHRFLOBReZABHxEAKaYc/umj2Hw6AAiwI+kAJKuScrUniZEBDAMai+ApGuSMrWnCREBDIPaCyDpOZwyTbEcBpzHEQHbEKApZhuj5uTDjyRzuLItUmrPNkbNyYfaM4cr2yKl9mxj1Jx8qD1zuDI1UppipjLHuImAJgjQFNOEiACGwY+kAJKuScrUniZEBDAMai+ApGuSMrWnCREBDIPaCyDpOZwyTbEcBpzHEQHbEKApZhuj5uTDjyRzuLItUmrPNkbNyYfaM4cr2yKl9mxj1Jx8qD1zuDI1UppipjLHuImAJgjQFNOEiACGwY+kAJKuScrUniZEBDAMai+ApGuSMrWnCREBDIPaCyDpOZwyTbEcBpzHEQHbEKApZhuj5uTDjyRzuLItUmrPNkbNyYfaM4cr2yKl9mxj1Jx8qD1zuDI1UppipjLHuImAJgjQFNOEiACGwY+kAJKuScrUniZEBDAMai+ApGuSMrWnCREBDIPaCyDpOZwyTbEcBpzHEQHbEKApZhuj5uTDjyRzuLItUmrPNkbNyYfaM4cr2yKl9mxj1Jx8qD1zuDI1UppipjLHuImAJgjQFNOEiACGwY+kAJKuScrUniZEBDAMai+ApGuSMrWnCREBDIPaCyDpOZwyTbEcBpzHEQHbEIAp9u6UUTGl9c7okVGtr1Kxurw/KkVqJteJaj0XmY0AP5LM5s/k6Kk9k9kzO3Zqz2z+TI6e2jOZPbNjp/bM5s+E6GmKmcASYyQCGiPgpykGWGCMpY5ZrzFCDC1RCPAjKVHIct/sEKD2skOIv08UAtReopDlvtkhQO1lhxB/nygEqL1EIct9HQRoilELRCBgCDx48EDu3LkjBQsWlFy5csWcvd+mGBLYO/98zHlwA/MQ4EeSeZzZEjG1ZwuT5uVB7ZnHmS0RU3u2MGleHtSeeZyZFjFNMdMYY7xGInD06FFJSUmR27dvp8dfoEABGT58uFSuXNlzTjt27JC0tDQZOnSoYL37mTp1qmzbtk39CGZXxYoVpXfv3lKmTBnB+StWrJD+/fvLoUOHZPny5fLmm29KoUKFPJ8d7sVwphjMt2MHT0ja0g1y68ZtGfxOX0kqkBRym1Dtk9Uq1ZDu7fpLmyYvSVK+JPn5H38gG7anhVxPUyxmGo3cgB9JRtJmRdDUnhU0GpkEtWckbVYETe1ZQaORSVB7RtJmVNA0xYyii8GaigBMqVmzZsmwYcOkaNGiUaeRnSkGA6x9+/YCQwrG18mTJ2XgwIFy6tSpdFMss5kWdTD/szCcKQYz7PC+I1KqbEk5tOdbeeunb0Rkin3ybzOkUtlkuXT1gpQvXUlGfzCCplisZFm2nh9JlhFqUDrUnkFkWRYqtWcZoQalQ+0ZRJZloVJ7lhGqYTo0xTQkhSHZh0BWptjNmzeVYbZ7925VudW5c2dp2LChHDt2TBYsWCBJSUly//59qVKliqxatUqBU6xYMRk5cmQGgw2VYo4phncOHz4sK1eulAEDBsjZs2fTTTH3v6NyDesQ3xNPPCE9evSQOnXqKFMtNTVV1q//26yupk2bSqdOnSRPnjyPkZNd++Tuzftk1YK0iE0x56Bfvf2BtGjUjqaYfX8sYs6IH0kxQ8gNokSA2osSOC6LGQFqL2YIuUGUCFB7UQLHZTEjQO3FDCE3yAYBmmKUCBHIAQTCmWIwnz777DMVAQypM2fOyPTp09W/w4CaMmWKdO3aVWrVqqVaIr1Wit27d08WLlyo9u3WrZsy2Jz2SbcpNm/ePClevLh06NBBdu7cKV988YVqzTxy5Ij69yFDhsitW7dUHC+99JLUrFmTplgO6IVHeEOAH0necOJb8UeA2os/ptzRGwLUnjec+Fb8EaD24o8pd/SGALXnDSe+FT0CNMWix44riYBnBELNFOvYsaOgymrChAnSt29fKVu2rNpv0aJF6n/r1av3WMtjdqaYM1MM60uWLKlMraeeeirDTDG3KbZ48WJBpVqXLl2kSJEi6fns3btXmWp9+vRRs8ly584dNldWinmWAV+MMwL8SIozoNzOMwLUnmeo+GKcEaD24gwot/OMALXnGSq+GGcEqL04A8rtHkOAphhFQQRyAIFwlWKhfo6KLlSMtWjRImJTzGmffPjwoWzevFm+/vprZYydO3cuZKUYUl+2bJl6F8aX0z6J9Vu3blVrLl++zPbJHNAIj4gcAX4kRY4ZV8QHAWovPjhyl8gRoPYix4wr4oMAtRcfHLlL5AhQe5FjxhWRIUBTLDK8+DYRiAqBcKYYDKdJkyapWyFLlSql9o6lUsw9U+zKlSsyduxY6dmzp9o3VPukM3T/0aNHcvDgQXU22ifdVWPXrl1TMbZu3VrNG8v8sFIsKklwURwQ4EdSHEDkFlEhQO1FBRsXxQEBai8OIHKLqBCg9qKCjYvigAC1FwcQuUWWCNAUo0CIQA4gEO1MMcfIcsyrXbt2qVlfuMUy8y2S7kH7qPTatGmTrFu3Tt566y25ePHiY6ZY9+7d1ZD9xo0bqzZODOZHyyRMMay7dOmSMtQw92z8+PE0xXJAJzwiMgT4kRQZXnw7fghQe/HDkjtFhgC1FxlefDt+CFB78cOSO0WGALUXGV58O3IEaIpFjhlXEIGIEYj29snMphiqtlJSUuTOnTsyYsSIDBVdMLicmWIYyl+6dGk1K6x69ephZ4qdP39eDfZHe6X79kkM1589e7a6ERMPb5+MmHIuyAEE+JGUAyDziJAIUHsUhl8IUHt+Ic9zqT1qwC8EqD2/kA/OuTTFgsM1MyUCCUEgu/ZJL4e+M3qkl9fCvrN3/vmY1nOxmQjwI8lM3myImtqzgUUzc6D2zOTNhqipPRtYNDMHas9M3kyKWmtT7Pbt23Lo0CFV6ZIvXz6TcGWsRCAwCNAUCwzV2iXKjyTtKAlMQNReYKjWLlFqTztKAhMQtRcYqrVLlNrTjhLrAtLaFLt586a89957gj8I+H+80QqGQd958+a1jggmRARMRYCmmKnMmR83P5LM59DUDKg9U5kzP25qz3wOTc2A2jOVOfPjpvbM51D3DLQ2xRzwMD8JfxiWLl0qO3bskGbNmslrr70m1apVo0Gmu8IYn/UI+G2KValYXVLHrLceZyb4OAL8SKIq/EKA2vMLeZ5L7VEDfiFA7fmFPM+l9qiBRCNghCkGEC5fvixr1qyR1NRUuX79ulStWlUOHjwoP/7xj6VRo0aJxon7EwEiEAYBP00xGGLvj0qRmsl1yE8AEeBHUgBJ1yRlak8TIgIYBrUXQNI1SZna04SIAIZB7QWQ9BxOWWtT7O7du7Js2TKZN2+eXLhwQTp27KgqxCpUqCC4Xe/w4cPyl7/8RX72s59J4cKFcxg6HkcEiAAQgCm2adMmgkEEchwBfiTlOOQ88H8QoPYoBb8QoPb8Qp7nUnvUgF8IUHt+IR+cc7U2xa5cuSLTpk2TNm3ahGyVhGm2f/9+NYg/KSkpOKwxUyKgEQI0xTQiI2Ch8CMpYIRrlC61pxEZAQuF2gsY4RqlS+1pREbAQqH2Aka4D+lqbYqFM70wgH/16tXSrl07KVCggA+w8UgiQAQcBGiKUQt+IcCPJL+Q57nUHjXgFwLUnl/I81xqjxrwCwFqzy/kg3OulqbYo0eP5OrVq3Lp0iUZM2aMjBw5UooWLZrOyq5du2TWrFnyi1/8QooVKxYctpgpEdAQAZpiGpISkJD4kRQQojVMk9rTkJSAhETtBYRoDdOk9jQkJSAhUXsBIdrHNLU0xdA2+R//8R9y8uRJNUusZMmSkidPnnSY8ufPL71795a2bduq2WJ8iAAR8A8BmmL+YR/0k/mRFHQF+Jc/tecf9kE/mdoLugL8y5/a8w/7oJ9M7QVdAYnPX0tTzEkblWLvvfeejBo1SooXL554NAJ4wu3bt1XWbEMNIPlxSpmmWJyA5DYRI8CPpIgh44I4IUDtxQlIbhMxAtRexJBxQZwQoPbiBCS3iRgBai9iyLggQgS0NsUwO+zzzz+Xl156SQoVKhRhaua8jnbRKVOmyDPPPCPNmzdXgW/cuFH9M3ToUGVYXb58WSZMmCB9+/aVsmXLRpTc0aNHZcWKFdK/f//HzK+ZM2dKwYIF1a2e0Tyo6hs7dqz07NlTKleuHM0WYdcgZtw+iidv3rxSo0YN6datmxQpUuSxNWi3nTt3ruzbt0/9rlatWtKjR48sdQNcUlJSBMYgKg5Lly4tXbp0URc35MSTSOwyx48cx40bJy1atJC6detGlN62bdtk9uzZSjuZW5mxEU2xiODky3FEgB9JcQSTW0WEALUXEVx8OY4IUHtxBJNbRYQAtRcRXHw5jghQe3EEk1uFREBrUwz/j/xvf/tbZbjUrl3bagpxccCZM2eU6QWTbPr06XLgwAF58803lQl28OBBWbp0qQwZMiRigzArUyxWUBNp7MAUAyavv/663LlzRxl7wGHYsGHyxBNPpIcOnUycOFEqVqwo7du3Vz+fM2eO3Lt3T611t9668wUumE2H/QoXLix79uyR+fPnq9bcatWqxQpNtusTiV28TDFcdgEzrUmTJtKoUaOQOdEUy5ZqvpAgBPiRlCBguW22CFB72ULEFxKEALWXIGC5bbYIUHvZQsQXEoQAtZcgYLltOgJam2KoFEMlDwwj96B9RF+mTBn52c9+9tjPTeUWZg9Mn0GDBsnDhw/l008/lfv378sLL7wgDRo0kHXr1snx48eVaYaqsalTpwpMHZhDqIiqU6eOPHjwQFJTU2X9+vUKhqZNm0qnTp3kxIkTylDDpQSbN29WBtDAgQNVZRfOxAMzCXuiTXX79u3qDJgdqMyCqYTLDT777DNlNKEKC2bVK6+8osw7pwUTez733HPqXZhS4A/vOtVdWe0fije3KYbf42xUy8Gcef7559OX7N27V5YvX67MLaeiEPEtXLhQevXqFVYjblPM0dfatWvl22+/TTfTkAuqpJBLs2bN5NVXX1V4LliwQFVOwbgErgMGDFCmHAxNcIV4YCiBF5i6qERDNSDWYH9UPyI+N3bAHfPyUO127do1xd9TTz0lS5YsUVro0KGDtG7dWu0FLUAj58+fV2cgT1T8hcIYt7T+6U9/Upzi6dixY7p56IB45MgRQdUg9kMeMAaBCQwxxIunfv36CpfMD00xU//WMT9ufiSZz6GpGVB7pjJnftzUnvkcmpoBtWcqc+bHTe2Zz6HuGWhtisFU2Llzp6oSyvzAPIABk5SUpDvGnuKDYQHTBKYXDJiVK1eqNjcYN927d1fmE8wKGCUwPmAKwiSByQUTDIbQ4cOH5YsvvlDVZLdu3VL7Oa2nMJM6d+6sDDYYNk4FFgxHtymGNkQYc9evX1frHUML62GC1axZU8W2adMmGTFihFrrbp9EvNOmTVOmSqVKlVT768WLF5WZghxC7Y+2US+mGN6BUQbjBjg5D3LApQyhDJuswA9liuFnMPTQtopKrhkzZkifPn3UZQ+TJk1SxlCFChUUNl27dk3HA8bc8OHD5fTp06qNEybZk08+qUwlGJvgEv8OIxKc5MuXT+3vxg684oGJhnl6MISrVKmiDC8YcYgF3MBYQ2VcmzZt1PmIFz9DPNgjFMblypUL2z6JsxAHLq6APqCnrVu3KgxgwGXXdklTzNMfcb6UAAT4kZQAULmlJwSoPU8w8aUEIEDtJQBUbukJAWrPE0x8KQEIUHsJAJVbZkBAa1PMHSkqZWD0wGiw8cZJVEHB6IDpBZMCJtmLL76o2vlgTKFaCRU+MFWAA0xBVHA5VWMwYU6dOqWqj2DiwEDLnTu3gjBz++SOHTskLS1NmR6oasLjVIrVq1dPGTjuGVT4/YYNG2Tw4MHKzHGbSfid29jBDDBUOaF6DQ8MLBg1MKxgkIXaP9yMq8yVYtjP68+8/DkPZ4o5LZUwHGHoObnAKELlGOZyOe+gmgocwDiCEQizElpF1RYe4AEeMCsOZiFwdmavhTLFwuEDPpz1wBfGFQwy8IEqLxid0AB0EmoPzEkLZ24hL8yvc/iFKTt+/Hh5+eWXlQHoxRR7d8ooL5CHfeed0SOjWl+lYnV5f1SK1EyuE9V6LjIbAX4kmc2fydFTeyazZ3bs1J7Z/JkcPbVnMntmx07tmc2fCdFrb4qhAugPf/iDqlyB0fO73/1OtXk1bNhQmUY2PYsWLVJG17lz59QMp+TkZGWEwDSCKQUTBEPm9+/fr8wyvId2PbTvYQA62iKBE4wjGDXu9kn3oP1ITTFUlTmVZY7J5phCmU0xp4rNme3lNn5gxMXDFMupSjEYjBgy737ACcxJtE+iOg+mmNuwgimGFlZU0sHoxIP342mKffPNN+kXEDixORqAhiI1xTIbjW5DNCszzTkblWJ+mWKIAcZY6pi/tQzzCRYC/EgKFt86ZUvt6cRGsGKh9oLFt07ZUns6sRGsWKi9YPHtR7Zam2Jon/zNb36j2s8wQ+r3v/+9jBo1SlUioXoF/+4euO4HgPE8E1VIa9asUZVFaA+E0QGTA+YXfoZKIGCCKh5n8DlmS7mrlpx4gBHa/TCDCmZZLKYY9oykUgwxolUTTzwrxSKdKQbjCq2ImJMW6sluphjaRN25OHtkXueuFIN5iKorVMYBd8ckjKcphuo1mJ+Y4Zb5EgGcF6kphr3c+5lUKeZwsnf++Xj+UeRehiDAjyRDiLIwTGrPQlINSYnaM4QoC8Ok9iwk1ZCUqD1DiDI4TK1NMbQRvvfee8r8wuP8OwbR499Hjx4d1vAwkRPMo/r444/l6aefTjc8MKsKlXEY8o7qK8z6giGI1jbckIg2OrRAfv/735e//vWvqvUSRhCG7sM8i4cpVr58eTXgPtRMMbSyon0Sc88Qd3YzxUIZNpiLBfMJQ/LdrbFZ3T6JGVqYNYc2RfwvWk8xwwxz1qAP9+2T0ILzrnv/7G6fxIw2YI92VLQ8YhA+9sF8rswzxVC9h3ZUVIhh+D5MMXA1efJkdXNqKFMMs7/c2IUztJx2Vqd9EkYwNIDZZJirhzgxDB8zxjB8PxTGNWrUUGtQXYm5Ye4nHjPFQlWKQYPHDp6QtKUb5NaN2zL4nb6SVCD0DMBQ7ZPVKtWQ7u36S5smL0lSviT5+R9/IBu2p4X8o01TzMS/8WKPmR9JsWPIHaJDgNqLDjeuih0Bai92DLlDdAhQe9HhxlWxI0DtxY4hd8gaAa1NMRglv/3tb5Wp0KpVK1Up9uMf/1hVU+GGvp/85CdqppItD9rWMFwdpgVMFDyoQoJR1qVLFzVUHY9zEyTwwbuYKdWvXz81DB4zpXbv3q3ei1f7JEwZ95nPPvusqtbDQH8YNGjlRCUZKpfAVVa3T4abWebMOIPZ5TwwxTCTC0/evHlVGyluf3RaSFEJ9tZbb6mKLBhMGHC/Z88eVVWHWy8xCwxGGwwr97vO/jDFgDdwh1kG8w8VblWrVlWvoDV1y5Ytqlrvxo0byhiD2YWzYIqhdfLYsWMZbp/EvDfc0gkMcHMk/oFGMQQ/80wx7O/GDtVaXmaKIQ7kNG/ePFVFWLp0acU/2ouzMta+/PJLhQPMNBho7ifU7ZNoBXW3Uoab/RaufRJm2OF9R6RU2ZJyaM+38tZP34jIFPvk32ZIpbLJcunqBSlfupKM/mAETTFb/rKLUx78SIoTkNwmYgSovYgh44I4IUDtxQlIbhMxAtRexJBxQZwQoPbiBCS3CYuA1qYYor5w4YL8+te/VlU6MDtw2yTmOv3TP/2TlC1bltTmAAKovDp79qwy3cAB2grRJti/f//H2veiCQfthjB5YOyYcIlCqLbLaPK2ZU12M8V2b94nqxakRWyKOfj86u0PpEWjdjTFbBFMHPPgR1IcweRWESFA7UUEF1+OIwLUXhzB5FYRIUDtRQQXX44jAtReHMHkViER0N4Uc6LGnCO0rqFiyNYbKOfj4+kAACAASURBVHXVKGZ5oWoLrZqoTkOlEgwxzDyL9YHhhmqpRo0aqfZLEx6aYhlZoilmgmrtjJEfSXbyakJW1J4JLNkZI7VnJ68mZEXtmcCSnTFSe3byqlNW2ptiaDE7deqUapnEgPESJUqoVkrMdTKhqkgnshmLXgig1RImr+ktwDTF9NJVkKLhR1KQ2NYrV2pPLz6CFA21FyS29cqV2tOLjyBFQ+0FiW1/ctXaFIMhhrlJmN/0d3/3d2rW08GDB9VAedzEiDlNNMb8EU4QTsV8rm3btqWnigpFzBxr2LBhlrpzz/XKjJPzOwy+x+UAmCGG21WzezDzC/PAMMcNcaBy8pNPPpG2bduqWWt4MH8Ns94wS83rs2PHDtWajFlp0T40xaJFjutiRYAfSbEiyPXRIkDtRYsc18WKALUXK4JcHy0C1F60yHFdrAhQe7EiyPXZIaC1KYYh87/4xS9k5MiRUr169fRcMH9qzJgx6nfxaOHLDiT+PpgIwMDCsHnc+gmD9vjx42pYPm7adOsxnPEVajB9VoZZVihjuD9uE4XhhYH6aOHEbZIw1RAPbnrETZd16tSRxo0beyaMpphnqPiihgjwI0lDUgISErUXEKI1TJPa05CUgIRE7QWEaA3TpPY0JMWykLQ2xVD18v7778vbb7+thrw7D4bvf/jhh/KjH/1I3TzIhwgkAgG3Kebs7/wMN3Bizhpmq+HGTJhLzg2auAE0f/786oZUaLhZs2bq1sw8efJkuB3SbZB988036tZKmF/OLZduw9cxvXDbKP7B5QS4rRLtl7ig4P79+zJhwgRVPVmhQoUsbwDFZQmIzakocyrFcJMmTL9evXqp+W6pqalqjhwe5yZT5JD5YaVYItTHPb0gwI8kLyjxnUQgQO0lAlXu6QUBas8LSnwnEQhQe4lAlXt6QYDa84IS34kFAa1NMVTnoCUMhgH+H2/ngSGA/+ccw9lhPjz3/9k7Dygtqmz7H3LOGRskiCAZGQQkI0kEkZwzODjoe4bh4eg4763nPEfUcZwZmVGHnDMSBRGQIKDwyCAoOeec43/t67/6VX/9fd31pb51q3atNcsOde89Z5/dTfVvzr1VubJ6KyUvKhBLBQKhGDrF8LV27dpJ9uzZU4RigFt9+/aV69evK1iFbY41a9YMCsWKFy+u7sG8ZcqUUW/3PHXqVLK3ewLC3bp1SwG2adOmCcAcYFyrVq0UFMNW4379+qmz9wC3unTpIiVKlJClS5eqr2GLJMbh3q5duybCPEAxdJthmzK6zADddu3aJd9++63aromzz/C9li1bSoUKFQjFYmkyzhWVAnxIiko+Do5CAXovCvE4NCoF6L2o5OPgKBSg96IQj0OjUoDei0o+DnaggKuh2OXLl+W9996T06dPh0wF29veeustyZMnj4N0eQsVcK5A4JliAGGAW/Xr11dbKVPqFMO2Rmv7JO47d+6cdOvWLSgUQxcYur569+6tYC8+x5tWs2XLluTssj179sjq1atVh9esWbPUfzds2KC2eOKwfgAynLW3bNmyJGeLYW3kAigGQGaPDWO2bNmiABleYvHMM8+oNbHWggULFDzDdk10l4W6UusUc6L4a8OHOrkt5D175p2LajwHm6kAH5LMrJsXoqb3vFBFM3Og98ysmxeipve8UEUzc6D3zKybSVG7GorZhUTX2LVr1xQowJYxXlQg3goE2z5prYkzvZxCMfu5XfYtk9bHgL74X2qH3QNuoQMM2zF37typ7ge82r17t/qZANRq0qSJAmDWWWiIF3B59OjR0qlTJ7XFMxCKYbtn0aJF1YsscH4aoNiDBw8UqEOOONsvmu2TTupEKOZEJd4TqAAfkugJXQrQe7qU57r0Hj2gSwF6T5fyXJfeowfirYDroRhA2Geffaa6X7DtC3/8N2/eXIYMGaLewseLCsRLgdSgGLb2ojMr2JlidvCE+7B9MVSnGOLHL/vUOsXu3LmjgBcubIsEwAIomzFjhvrZwLZKgC2sh3vxpkxcqXWKAX5Z2yexRbJUqVJJJMW5aBMmTJDGjRurg/wDL3aKxcuBnDc1BfiQlJpC/H68FKD34qUs501NAXovNYX4/XgpQO/FS1nOm5oC9F5qCvH70SrgaiiGbWSffPKJ5MiRQ/r06aPOcbpx44ZMnTpVda+8+uqrarsZLyoQDwVSgmIATXgbJA6lx8H26LYC+BowYID62H6m2Pjx4xXAwlldwTrFAs8UQzfXgQMHFHDDtkj7hbk3b96s1gEAu3v3rnrrJNYeNGiQehsruthSOlMssFPMOmgfXWc4zwznkq1atUouXryousvwc4hc3QrFyiSUk8Ujf3khAC9/KcCHJH/V203Z0ntuqoa/YqH3/FVvN2VL77mpGv6Khd7zV711ZOtqKIY/ykeMGCHDhg1L9vbJDz/8UIYPHy758uXToRvX9IECKUExbOfFQfToYET3Yvny5dWB9ABZAFc4g+vnn39WEDcWb5+05La2NNo7JbHF8eDBgwpmAaIhNhyUP2fOHLX+E088Ie3bt5fcuXMngXKY0761E/Br+vTp6nw+bMPEeGzNxOXW7ZMAYh8PGyUVSiXvYPOBRX2fIh+SfG8BbQLQe9qk9/3C9J7vLaBNAHpPm/S+X5je870F4i6Aq6EY3tz3/vvvqy6xcuXKJYqBP9TxNry3335bdZHxogJUQJ8C2D65adMmfQFwZd8qwIck35Zee+L0nvYS+DYAes+3pdeeOL2nvQS+DYDe823p0yxxV0MxqIC36/39739XnSvoeNm/f796g94rr7widerUSTOhuBAVoALBFSAUozN0KcCHJF3Kc116jx7QpQC9p0t5rkvv0QO6FKD3dCnvn3VdD8VQiuPHj6u34OHQfRyuj/OZcI4TLypABfQrQCimvwZ+jYAPSX6tvP686T39NfBrBPSeXyuvP296T38N/BoBvefXyqdd3q6GYjgPCV1heCMeDtnnRQWogPsUIBRzX038EhEfkvxSafflSe+5ryZ+iYje80ul3Zcnvee+mvglInrPL5XWl6eroditW7fkgw8+UG/Aq1ixoj6VuDIVoAIhFSAUozl0KcCHJF3Kc116jx7QpQC9p0t5rkvv0QO6FKD3dCnvn3VdDcXQKTZq1ChZuXKleiOe/SpSpIi89dZbyb7un9IxUyrgDgUIxdxRBz9GwYckP1bdHTnTe+6ogx+joPf8WHV35EzvuaMOfoyC3vNj1dM2Z1dDsTt37sjOnTvl9u3byVTJkiWLVK5cWTJnzpy2inE1KkAFkihAKEZD6FKAD0m6lOe69B49oEsBek+X8lyX3qMHdClA7+lS3j/ruhqKoVPs4MGD6lD9vHnz+qcqzJQKGKQAoZhBxfJYqHxI8lhBDUqH3jOoWB4Lld7zWEENSofeM6hYHguV3vNYQV2Yjmuh2IYNG2TEiBGSI0cOuX79ugwfPlzq1KnjQgkZEhXwtwKEYv6uv87s+ZCkU31/r03v+bv+OrOn93Sq7++16T1/119n9vSeTvX9sbYroRgO2H/vvffk+eefF/zBjS2Us2fPVmAsa9as/qgMs6QChiiAn9FrjxyKKNoyCeXk42GjpEKpShGN5yB/K8CHJH/XX2f29J5O9f29Nr3n7/rrzJ7e06m+v9em9/xd/7TI3pVQ7OLFi/Lhhx/KsGHDJF++fBL4eVoIwzWoABVwpkA0UAwrdG7eS959+RNni/EuKmBTgA9JtIMuBeg9XcpzXXqPHtClAL2nS3muS+/RA/FWgFAs3gpzfirgcQUigWL1azSVtwe/J6Ufeczj6jC9eCrAh6R4qsu5U1KA3qM/dClA7+lSnuvSe/SALgXoPV3K+2dd10Kx//7v/5bWrVtLzpw55dq1azJr1izp1KmT+hwX3z6Z3KQ///yzzJs3T86ePSvZsmWTpk2bSv369SV9+vQxd/S2bdvUllZsZx06dKjkyZMnojUmT54sVatWlSpVqiQZ//DhQ9myZYt89dVXcvnyZTV/u3btpFKlSpIuXbqI1kpp0DfffCOnT5+Wnj17Op77ypUrMnfuXNm7d68a88QTT0jHjh0le/bsjudI7cYdO3bImjVrZMCAAerWKVOmSLNmzaRkyZKpDU2z70cCxTZNPSjHrx+Qwxf3yf0H9yRbpuxSqUhNKZSzeNC4792/K7sP7JDpS8bLtRtX5f1//1SyZY2dzmkmFheKqQJ8SIqpnJwsDAXovTDE4q0xVYDei6mcnCwMBei9MMTirTFVgN6LqZycLIgCroRigCA4UwyQItRVpEgReeuttyKGMV5zw9GjRxUwadOmjYIzAGMTJkxQYKxmzZoxTffOnTsyZswYeeqpp+TJJ5+Mau5QUAwwaMmSJdK9e3cpXry4egvp9OnT1eelS5eOas1gg8OFYjj3bvz48ZKQkKAgFa45c+bI3bt3FVjLkCFDTGL0IhT76I3PpW7N+rLt5PdSLHdJeaxAJdl2cr3cuntTapdsIpkyZE6mHWDYtp/+V0oUfVS27tkon/zHGEKxmDjM7En4kGR2/UyOnt4zuXpmx07vmV0/k6On90yuntmx03tm18+E6F0JxUwQzm0xomsL3XOAYtb1ww8/yLFjx+TZZ58VwCd0dR06dEj69OkjV69eVZ1eeLMnuo4Acm7cuKE6n/r27as68hYuXKimwpzo1gNkw8f4OubBVa1aNenRo4fs2rVLQSHMASjXvn17yZ07twDqrFq1StD5lT9/funQoYPMnDlT3Q+ghK6vRo0aJekUA1gaN26cVK9eXWrVqpWYz6JFi1RcuB/roHtw9+7dqjMLcdWoUUMABwG4EBPytUMl5Isz6rZv3y6XLl1SL3FAnNOmTRN0vuEqVaqUAn2bN29W3VmYY+3atXLgwIEksGvPnj2ybNkyGThwYGJnGCDuggULpHPnzupr6HLDW1QzZswojRs3VnEDltlBIOAaAGODBg0U4J0/f75kzpxZ7t27J2XKlJEVK1aouPLmzSuDBg1S2hctWlRQW8DJ5s2bq7mh4+HDh2XGjBly7tw5pW2XLl0E8BgaIGerC84OAKED4jly5Ih60ys63dCNd//+fVm8eLGsX79exYOc8PVgV7idYl/9Y4M8yHpHjl06KE8m1JdcWfLIkYv7ZN/53VKtWG0pkKNIyB+vtVtWyMQFXxCKue0XkKZ4+JCkSXguK/QeTaBLAXpPl/Jcl96jB3QpQO/pUt4/6xKKeaDWVudWvXr1km1DRHoWeAH8atmypWDbH6DTCy+8oIAYIBUAFjqeJk2apEBL4cKFZfTo0WrrJeAQgA8gUK9evZRiFsjBtkcAFXSpAcKUKFFCli5dKhcuXFAQBtAKoAggDqDmyy+/VEALkAX3IA5sk7Vvn0R8mB8ALdg2QQAbxIwLEAexAWzhY0CnlKAY5gb0A+RDroBi6DwLBEVYH9t1H3nkEXVf5cqVk3TcrVy5Uk6cOBFyuyXmw3ZWrHX79m01x9NPP63mSAmK4T7UBWARoCuwUwxxAS4iV+gOPfv166fqhHqhMxAwETBr69atqnb79u0LCcWgG0Ahao63vH777bdqDKAbQCDqjTwBPHv37q0gW+AVLhRbOWqrXH54Tk5dPSa/SmggV69clUzZM8rOU5ukctFfScEcRQnFPPB7KS1S4ENSWqjMNYIpQO/RF7oUoPd0Kc916T16QJcC9J4u5f2zLqGYB2pt7zYKPJvLgmL2s6gAlQBqcO4YwAvgCTq3ALHQTQXwARgFQILvA5igAwvwCR1Zget9/fXXqvMMoAYXOpUAfjDfyZMnE4GMteUQ8K1s2bLq3mDbJ7F9FoAHUCoYFEN3E2Bat27dVNcULqurDeeTpQTFrPPLAnOwQzF0tUEHgMGKFSsq4IdcChQokOiWlLZbYu6xY8dKkyZNpEKFCmrMxo0blcYASwBRweJAp5g9doxLafukXScARqwBQJYpUyYFHhFDq1at1MehOsWQJ76P89oARnEBskLfhg0bqvihB2AdYFswfxGKeeCXiKEp8CHJ0MJ5IGx6zwNFNDQFes/QwnkgbHrPA0U0NAV6z9DCGRQ2oZhBxQoVqpNOsUAohi2Nq1evVkAEF7ZBAvwAwqBjCB1fFlADrEHXEAARoEggUALYAkizztaywxp8bAGZYLArGBRLrVMMHVLYOomti9YB/xakwjbEaKEY8sb2SGybxJZBbBUFgLMf8J9Sp1iwPAO3ccYaiv30009JXhRgrxHyCQXFcB+gJraLotsMYBMdfSNHjlRbTO1XixYtEmts/zqhmAd+iRiaAh+SDC2cB8Km9zxQRENToPcMLZwHwqb3PFBEQ1Og9wwtnEFhuxqKAdhgKx62/Nnf6AfogE4WbPPKlSuXQXLHL9RQZ4oBID333HMyderUxLcW4tB6vKUSh9YDZtm7ntDlha1y2IaIDjGc7wUABGDy/PPPS8GCBYN2igHMWeeZRdspltKZYuhuw5lfON8M54YhHlz2TjFAHmz7C3ammJNOMcwH76E7Ch1wgEGBHVKhzhTDmWBt27ZV+to74gI7xQDb0HkVeKZYNJ1i6PhDJxpqF9gphu9BE4C9YF1u6Abbv3+/0hFwFB6wx5+ScyOBYjfSX0k8U0zup5OLt8/wTLH4/Xrw7Mx8SPJsaV2fGL3n+hJ5NkB6z7OldX1i9J7rS+TZAOk9z5bWNYm5EooBsKBb6fz586ojCNvocMC6daHrBlvR/vjHPxKK/X9RrLdPAlxhy9uZM2cS3z4JAGPvFLOATv/+/dUh8HirI/4LGAIghbcqAqrgYPcHDx7I559/rjqycD4WtuYFdoqldqaYvUsJh7ejAymlM8WQkvX2SYAvvH0SnWrW2yetc9BwX+CZYoCk2DaI+XEeGGAhthYCoOLjUFAM4A8vJbDAEeZGrDiA/6WXXlIH3dsvaysoOuoAD6GT/e2TmC/UmWIAT+iG69q1qzocH4APeQTbPgmfYxsruuJw2eto70hD3qHOFMOZYNbZY4CKqC+2SuLMNpxRhpcZAGwBluL8N2iFLjmMg/6AbDjwHxCvWLFiyX55hQvFpo34SkqUKCnbTm6QIjkT5PFCVVN9+6S1KA/ad82/Ha4IhA9JriiDL4Og93xZdlckTe+5ogy+DILe82XZXZE0veeKMng6CFdCMQAZAIyzZ8+qc5LwRzverGhdeBseDhS3zqXydIXCSA4QBvADuqGzDhrVr19fnREVuH0Sb3Jct26dgorly5dX54ABhkBbQBucOWadEYZa4D50TOEKhGLoMkrp7ZN2KHbz5s1U3z6JNTDnli1bVCw4FB/ACOdeAfCh2ynU2ycxFhAJLwUA6ENuWBOwKyUodurUKRk1apTqPLN0QHcVDqmHDvatk1ZJALbwts4ff/xRddLhcHzcC+0BF0O9fRKQDmAKawLwIVe8mTIYFEOnGuJCPQDGAK3QwYVxgds0Q719EmfIIc5Nmzap2MqVK6cgHiAoQCDOOINn7G+fxHrwCMbgqlu3rnohAgBZ4BUuFOvUvJf88eVP5OdzO+XQhZ/k3oO7ki1TdqlUpKYUylk8RccTioXxC8EHt/IhyQdFdmmK9J5LC+ODsOg9HxTZpSnSey4tjA/Covd8UGTNKboSilma4I/+f/3rXzJ48ODEs6M068XlfaIAoBa2nAL44Cw1XqEVCBeKYaaP3vhc2jT85cUMvKhApArwISlS5TguWgXovWgV5PhIFaD3IlWO46JVgN6LVkGOj1QBei9S5TjOqQKuhmJIAh1B2LqFLhj7he1fVleO02R5HxVwogC2g2JbYeXKlaV9+/ZBu6OczOOXeyKBYtDmxY7/LtUr1JJsWbJL3WoN/SIX84yhAnxIiqGYnCosBei9sOTizTFUgN6LoZicKiwF6L2w5OLNMVSA3ouhmJwqqAKuhmLY9venP/1Jbf/DVkD7YfvYTgloge1+vKgAFdCnQKRQzB7xnnnn9CXAlY1VgA9JxpbO+MDpPeNLaGwC9J6xpTM+cHrP+BIamwC9Z2zpjAnc1VDs4sWLMmLECBk2bJgUKFDAGFEZKBXwkwLRQrEyCeVk8cj1fpKMucZIAT4kxUhIThO2AvRe2JJxQIwUoPdiJCSnCVsBei9syTggRgrQezESktOEVMDVUAwHhP/zn/9UXWI814kupgLuVCAaKAYg9vGwUVKhVCV3JseoXK0AH5JcXR5PB0fvebq8rk6O3nN1eTwdHL3n6fK6Ojl6z9Xl8URwroZiOE8Mb+nDmwTx9kP7GwCLFCkib731Fg/g94QNmYTJCgCKWW+pNDkPxm6eAnxIMq9mXomY3vNKJc3Lg94zr2ZeiZje80olzcuD3jOvZqZF7GoohrPEdu7cKbdv306mK88UM81qjNerChCKebWy7s+LD0nur5FXI6T3vFpZ9+dF77m/Rl6NkN7zamXdnxe95/4amR6hq6GYXdx79+7JzZs3JWfOnEk6xkwvAOOnAqYrQChmegXNjZ8PSebWzvTI6T3TK2hu/PSeubUzPXJ6z/QKmhs/vWdu7UyJ3PVQ7MSJE/KXv/xFtm7dKgkJCfLRRx/JjBkzpEaNGlKnTh1TdGacVMCzChCKeba0rk+MD0muL5FnA6T3PFta1ydG77m+RJ4NkN7zbGldnxi95/oSGR+gq6EYtk/i7ZO1a9eWmjVryp///Gf1JsqrV6/KmDFj1Mc5cuQwvghMgAqYrAChmMnVMzt2PiSZXT+To6f3TK6e2bHTe2bXz+To6T2Tq2d27PSe2fUzIXpXQ7GLFy/Khx9+qOAXLuvjBw8eqI+HDx8u+fLlM0FnxkgFPKsAoZhnS+v6xPiQ5PoSeTZAes+zpXV9YvSe60vk2QDpPc+W1vWJ0XuuL5HxAboaiqFT7IMPPpCKFStKo0aNVKfYG2+8IatWrZK9e/fKb3/7W8mUKZPxRWACVMBkBQjFTK6e2bHzIcns+pkcPb1ncvXMjp3eM7t+JkdP75lcPbNjp/fMrp8J0bsaikHA8+fPy/vvvy/bt2+X9OnTS+bMmaVUqVLyu9/9TooWLWqCxoyRCnhaAUIxT5fX1cnxIcnV5fF0cPSep8vr6uToPVeXx9PB0XueLq+rk6P3XF0eTwTneihmqXzjxg25ffu2ZMyYkW+g9IT1mIRXFCAU80olzcuDD0nm1cwrEdN7XqmkeXnQe+bVzCsR03teqaR5edB75tXMtIhdD8WwhfLHH3+U3bt3y4ULFxL1zZ07t3Ts2FGyZ89umuaMlwp4SgFCMU+V06hk+JBkVLk8FSy956lyGpUMvWdUuTwVLL3nqXIalQy9Z1S5jAzW1VDs7t276kD948ePq3PF7BehmJF+Y9AeVABQ7NojhyLKrExCOfl42CipUKpSROM5yN8K8CHJ3/XXmT29p1N9f69N7/m7/jqzp/d0qu/vtek9f9c/LbJ3NRTD2yffe+89daB+kSJF0kIPrqFBgZs3b6ptsX57aQLeoorcs2XLps7LM/WKBooh587Ne8m7L39iavqMW6MCfEjSKL7Pl6b3fG4AjenTexrF9/nS9J7PDaAxfXpPo/g+WdrVUOzWrVvyl7/8RXr27CklS5b0SUm8keaRI0dk1KhR0qxZM2nYsGGSpHbs2CGTJk2SXr16Sfny5WX8+PFStWpVqV27dpL7MMc333wjPXr0kKxZsyabAy9fgDdwDy6sFeq6fPmyjB49Wjp16pSmXsI5eIsXL5ZNmzbJ/fv31dpdu3aVAgUKqA7I6dOnKx2yZMkSUXw///yzzJs3T86ePavgWtOmTaV+/foxg2z4GRwzZow0aNBAqlSpElTeSKBY/RpN5e3B70npRx7zhuGZhRYF+JCkRXYuKiL0Hm2gSwF6T5fyXJfeowd0KUDv6VLeP+u6GoqhDDhL7OOPP5bKlSsn6STi9kl3m9SCYgULFpTBgwcrYIMLYGjKlCmya9cuBbRCgRbcazoUQ66zZ89WL4jo0KGDAnvLly+XvXv3yqBBgxI1Qa6RQLujR48qLdu0aSNPPPGEAmMTJkxQYKxmzZoxMUi8oNimqQfl+PUDcvjiPrn/4J5ky5RdKhWpKYVyFg8a9737d2X3gR0yfcl4uXbjqrz/759Ktqw8TzAmRTZ4Ej4kGVw8w0On9wwvoMHh03sGF8/w0Ok9wwtocPj0nsHFMyR0V0MxHLI/YsQIuX79ujRv3jzJofrorAEoy5w5syFS+ytMAK358+fLvXv3pF27dlK6dGklwKlTp2TGjBmSIUMG1UEGKDZ58mTVKYaPActmzpwpOE8OoAdQxuqkWrt2rSxZskTBUXSYYfthYKcYQBQ6s9avX6+80blzZ8mVK5fqWsNcuHr37q28g7XmzJkjeLMp1mrfvr1cu3ZN5s6dK3379lVvOV24cKEaA/CE7wE6AXABbuXLl0/QrXbp0iVBtxTGIy/rQq6AVn369BHAQVzwMrrDWrRooeJC7o0bN5Zp06YlxodOsnXr1qmvQxOsi26ttm3bJuqIuQDc8HOA2Kzrhx9+kGPHjqlYsDVz1qxZCizjhRS4r0aNGgKYZu/AQ+femjVrZMCAAYLOs1WrVsnDhw9VfCdOnFD54ULMwbrxwu0U++iNz6Vuzfqy7eT3Uix3SXmsQCXZdnK93Lp7U2qXbCKZMiT/mQYM2/bT/0qJoo/K1j0b5ZP/GEMo5q9fKUGz5UMSTaBLAXpPl/Jcl96jB3QpQO/pUp7r0nv0QLwVcDUUw5ligGLDhg1T2814maOA1eWVkJAgV65cUW8KTZcunaxevVpOnjypQBRgih2KFS5cOBE6lSpVSoGnffv2KVgDkINtggBMefLkUTArGBRbsWKFHDhwQIE0AB3cBwiGLi379knEB2DVpUsXKVGihCxdulS93RTbK/F1QFjEgzE47wsxnD59WpYtW6bmBpBCXoBngFbYDgoQZcE/VArQDYAJYwO3f+L76A4DFAPYw2WPD9DqzJkz0r17d5XP119/Lf36i1GLmgAAIABJREFU9UvsLgMwBiirV69e0G47wEHARVzQHrEDvOFjgLuUoNiCBQuUzqhdPDrFvvrHBnmQ9Y4cu3RQnkyoL7my5JEjF/fJvvO7pVqx2lIgR+jzA9duWSETF3xBKGbOr4K4RsqHpLjKy8lTUIDeoz10KUDv6VKe69J79IAuBeg9Xcr7Z11XQzH84f/ZZ5/JCy+8kKbnQPmn/PHLFNAJHVvoLAJwAphChxfOD2vUqJGsXLky8Zwqq1MMIGfr1q3qXoAb+/ZJwDT4weqKQndT4Jli6DwbN26c6kCrUKGC6nYCrKpevbryjx06ATJdvXpVQSJc586dSwRUAFl4sQPGfPvttwrmAZIBzAEuIQZ7d1socGTvwAoXigHooWMNWiB3gLnWrVsnFiw1WIXuLmjRrVs3KVq0qBpndb2hKy8lKGbpijGprYN7wu0UWzlqq1x+eE5OXT0mv0poIFevXJVM2TPKzlObpHLRX0nBHL/EG+wiFIvfz6yJM/MhycSqeSNmes8bdTQxC3rPxKp5I2Z6zxt1NDELes/EqpkVs6uhGLqJsO0NAAXdQfYL0OKtt95K9nWz5PdutABa2LrXv39/BWMqVqwo+fPnV4AM2wOnTp2aDIoBOOF/VueUHYqhMws1t7bvBYNitWrVkpEjRyZu97PUxbY/fM8OxQC17PPZz/TCxzt37lQdZBYYgv/QsYU8Ard8hgJH0XSKYfvoxIkTpVq1aupA51atWiUBw6l1iln6Dxw4MPFnBCAM+uLQfEIx7/7s+SkzPiT5qdruypXec1c9/BQNveenarsrV3rPXfXwUzT0np+qrSdXV0Mx/OEPOIGDygMvnimmxzBOV7VDGXyMX2Y4bL9YsWLy1FNPJXmjYaw6xfDWRXSiAZyVLVs2SaiBB9mjU8zeeWbvFMNAbLtEtxo6xACoAGbRrfX888+r88GcdIqFOlMM2xgxL0BbqO2TiGHjxo3qrK+8efMGfQNnqDPFoDcO20eXHN7caZ1nZu8UQ/7YBooOtsAzxdgp5tTlvE+3AnxI0l0B/65P7/m39rozp/d0V8C/69N7/q297szpPd0V8P76roZi3pffuxnaoRi2H/7rX/9SZ4DhfK0cOXIEhWLFixdXW/6wXTbwTDGcQ4bthAA5KZ0phi2b2HoIGASohTPGsH0Sa6JTDIfkP/roo2prZrAzxdClhjgB19CpiLdE4vPPP/9crYszxLAN1AkUs799Egf+Y5z97ZOAchYUg0b2+OCM8+fPq+3DtWvXDnrAvfX2SYA6bBfFGWTW2yeRc6gzxXCA/tixY9VLCB555BF1PhrOU7MO2rdDMasjrU6dOkrHYFck2ydvpL+SeKaY3E8nF2+f4Zli3v11ELfM+JAUN2k5cSoK0Hu0iC4F6D1dynNdeo8e0KUAvadLef+s63oohrcI/v3vf1fbvuwXznv6+OOP1RsAeblPgcDte4BV6MYCdELnFQ6Jxza+WL99El2FixYtkk2bNilR6tatq87iQpcXDurfsGGDOqcL2yCDvX0yd+7cahy6qjCXdeYYwBFgErZi4nICxXCfPR7ANfgW20fx4gj7QftY1x5fpUqV1HleAHfYOglgGOzC2yK//PJLOXv2rHrDJDrE0DGHfAH1gr19EvPgrDS8NCBjxozqTZ54UyWAI+azQzHcizdh4k2iLVu2lCZNmiQLI1woNm3EV1KiREnZdnKDFMmZII8Xqprq2yetRXmmmPt+1nVGxIckner7e216z9/115k9vadTfX+vTe/5u/46s6f3dKrvj7VdDcVwEPp//dd/qY4W/OGNP+B5UQG/KPDTTz8pIAWQiC4zt17hQrFOzXvJH1/+RH4+t1MOXfhJ7j24K9kyZZdKRWpKoZzB4R+hmFurrzcuPiTp1d/Pq9N7fq6+3tzpPb36+3l1es/P1debO72nV38/rO56KIZusJdffll11vCiAn5RAJ1ohw4dUl1t6C5z8xUuFEMuH73xubRp+MubP3lRgUgV4ENSpMpxXLQK0HvRKsjxkSpA70WqHMdFqwC9F62CHB+pAvRepMpxnFMFXA3FkAS2wl27dk2dqYQtYdaFj7HlDGcx8aICVECfApFAMUT7Ysd/l+oVakm2LNmlbrWG+hLgysYqwIckY0tnfOD0nvElNDYBes/Y0hkfOL1nfAmNTYDeM7Z0xgTuaih28eJFef3119Wh6IEXzxQzxmMM1OMKRArF7LLsmXfO4yoxvXgowIekeKjKOZ0oQO85UYn3xEMBei8eqnJOJwrQe05U4j3xUIDei4eqnNOugKuhGEtFBaiA+xWIFoqVSSgni0eud3+ijNB1CvAhyXUl8U1A9J5vSu26ROk915XENwHRe74ptesSpfdcVxLPBeRqKIZOsREjRsiwYcN4ppjnrMeEvKJANFAMQOzjYaOkQqlKXpGDeaShAnxISkOxuVQSBeg9GkKXAvSeLuW5Lr1HD+hSgN7Tpbx/1nU1FHv48KHMmDFDMmTIIM8880ySqvBMMf+YlJm6WwFAsU2bNrk7SEbnSQX4kOTJshqRFL1nRJk8GSS958myGpEUvWdEmTwZJL3nybK6KilXQzGeKeYqrzAYKhBUAUIxGkOXAnxI0qU816X36AFdCtB7upTnuvQePaBLAXpPl/L+WdfVUMw/ZWCmVMBcBQjFzK2d6ZHzIcn0CpobP71nbu1Mj5zeM72C5sZP75lbO9Mjp/dMr6D743c9FMMWys2bN8uqVavk3Llz8h//8R/y008/SdmyZXnOmPv9xQh9oAChmA+K7NIU+ZDk0sL4ICx6zwdFdmmK9J5LC+ODsOg9HxTZpSnSey4tjIfCcjUUAxAbM2aM7Nq1S5o1aybLli2TP/zhD7J792757rvv5LXXXpNMmTJ5qBxMhQqYpwChmHk180rEfEjySiXNy4PeM69mXomY3vNKJc3Lg94zr2ZeiZje80ol3ZuHq6HYpUuX5P3331fwK3PmzPLhhx+qN1Hisj7Oly+fe9VlZFTABwoQivmgyC5NkQ9JLi2MD8Ki93xQZJemSO+5tDA+CIve80GRXZoivefSwngoLFdDsatXr8q7774rgwcPloIFCyaCsJMnT8qkSZPk7bfflhw5cnioHEyFCpinAKGYeTXzSsR8SPJKJc3Lg94zr2ZeiZje80olzcuD3jOvZl6JmN7zSiXdm4eroRhk27Bhg/z9738X/OGNbZR169aVFStWKFDWuHFj9yrLyKiATxQgFPNJoV2YJh+SXFgUn4RE7/mk0C5Mk95zYVF8EhK955NCuzBNes+FRfFYSK6HYtD71KlTsnLlSrlw4YLkzJlTnnnmGXnkkUckXbp0HisH06EC5ilAKGZezbwSMR+SvFJJ8/Kg98yrmVcipve8Uknz8qD3zKuZVyKm97xSSffm4WooduPGDfnxxx/liSeekOzZs7tXRUZGBXysAKDYu5N+OevP1Ou14UPTPPQyCeXk42GjpEKpSmm+tlcW5EOSVyppXh70nnk180rE9J5XKmleHvSeeTXzSsT0nlcq6d48XA/FRo8eLd98842UKlVKnn/+ealZs6bkzZvXvYoyMirgMwUIxSIvOMDY4pHrI5/A5yP5kORzA2hMn97TKL7Pl6b3fG4AjenTexrF9/nS9J7PDZAG6bsailn5P3z4UE6cOCHLly9X54llyZJF2rZtKy1atFBvpeRlngL379+X27dvS7Zs2VyxDdZJPA8ePJCbN2+qmNOnT69d9EjicZJnuIkRioWrWNL798w7F90EPh7NhyQfF19z6vSe5gL4eHl6z8fF15w6vae5AD5ent7zcfHTKHUjoBi0uHv3rjpoH11jOHz/qaeekpdfftkT2yovX74sI0eOlEuXLqmy46y0hIQE6dKlixQpUiSNrBB8mSNHjijNe/ToIVmzZo1ZLLt375Zly5apFyY42RprafT4449Lx44dk4A0xDhq1Chp2LChNGvWLKIYncRz/PhxmT59uvTq1UsKFy4c9jrIYfLkydKzZ0/JkydP4vjA+mfMmFG9WOK5555TADjUZY8H9wWbG2PtNTxw4EBYujtJ0o1QDCB9w4pNMuOLeXJk/3Fp1Ppp6ftqV8mTP3fQlGK9fTJHtpzy0Rufy9PVGkvmTJnl/KWzMnrupzJ23j+SrU8o5sRlwe/hQ1Lk2nFkdArQe9Hpx9GRK0DvRa4dR0anAL0XnX4cHbkC9F7k2nGkMwVcDcXu3Lkj3333ncyfP1/2798vDRo0UN1hlSpVEoADr1yAItgm2qlTJylZsqSgm2f9+vWCXwCDBg2SHDlyaEs1XlAs3IQscATYMWTIEClQoEDiFIsXL5Y1a9aoFzBECsXCjSeS+1OCYvb6X716VSZMmCBPPvmketuqkyvU3IFQLJZg04rLjVDs8L5jMu2fc6T/Gz2kUNECsnz+ajl78rx0G9I+aGdirKHYG33+IJ2a91QgbOGq2fLh659J8cIJ8uoHA2XHz1uSlJRQzInDCcUiV4kj46EAH9DjoSrndKIAvedEJd4TDwXovXioyjmdKEDvOVGJ90SjgKuhGP7Qnz17tjz99NPy2GOPeQqE2YsWCMXwPfvX8KZNgB+AMmwX7dy5swKDO3bskO+//159DV10RYsWlb59+6rOqylTpqjPf/jhBwFcbN68uTRu3Fgtu3btWtUthK9jHsA4dEphrgEDBqiOMNyDriJ0X2HLKtZEl1T9+vWlQoUKcuvWLRk/frwClaVLl5ZZs2apGBAL1sJ9R48elSVLlqgz4DZv3iy5cuWS3r17K/Bnh20AXcHG298uCj0AivA1gCKcLYfr2rVrMm7cOJUz5gUUQ8dU1apVpUqVKirOMWPGqDjLlSsXUhfEanXEoetq48aNsnDhwiQaQS+rGwvxr1q1SsWDj9HZh9yQK7ZYBsvnypUrITvF7FAMeX311VeSKVOmFPNBvlY8GGPvFEMtZs6cqTos8aIK6IAOtzNnziTmiZ+tfPnyyfbt21WXIuBW+/btJUOGDOrziRMnyrFjx6Rs2bKC2Fu2bKk0DbzcCMWuXLwqly9ckRJlH1Hh7t68V1bMXyMvvtlHMmdNvuU61lDsnV+PkML5i8orf+qr1v+3Hm9K20ad5Z2Rr8qG7WsIxaL5V8s2lg9JMRKS04StAL0XtmQcECMF6L0YCclpwlaA3gtbMg6IkQL0XoyE5DQhFXA1FLOiRucMANCePXvUH+jooAFg8coVCMVwVhQAGCDViy++qMAWABWgBs5WmzNnjgIwABwAG3369JESJUooCAIo07RpUwWC8ufPr7YaAtp8+eWX0q9fPwVsMKZ79+6SO3duBT4ATSpXrqzGAJABwk2aNEl9rVChQokQBaAMcKVNmzZy6tQpFQfWXr16tYIoAGdYC1/v37+/4O2hAFa4v3r16grEnT59Wm0fxNY/C0IBugUbX7BgwcQSW51QNWrUUPAN8A/QCDBv3bp1KlfkkxoUC6XL9evXE+M5efKkzJ07V20ZRUca9MLc9erVSwLFFixYoPLHFlfcA2iG3JYuXRo0H8QbavukHYqdP39e3YeuSADIUJAvFBRDjQAQO3TooF5QgbP49u3bp4BnIBQD7IKWgIuoOaCYNS80BQgDMMR88JIpUMz+u+Hunbsyd9wiyVMgj7Ts2CTor41YQ7HART57Z6qCZL3faivXb14jFIvRL28+JMVISE4TtgL0XtiScUCMFKD3YiQkpwlbAXovbMk4IEYK0HsxEpLTmAvF8EPw/vvvq84f/JEOKIStlMOGDUvsFjK9vsHOFAOMAmQqVqyYAkvo2AIgQVcV4AUgEy50+QDE4AJkAnQCvECnGAARAIcduqGTCyDs2WefVTAMXUG4MC/ADs7KqlixohqPee2wCEAFHWsAQQBTAGBYC6AN21kBfQBkEB+AjhWTdR4ZwCa2OQbCGawdbDxity6rUwznbKGLCvAGMApxIl4AU3yeGhQLpYs9VkA+AC7APFzotrp37576mr1TzMoFnXWHDx9WMHDgwIFKh2D54BwxJ2eKYU2AX0At1CtcKHbw4EHZunWrAqeor70rLxCKBeuog+7wXNeuXVW3ob3bzjQoNvWfc2Ti32ZIm+4tpO9r3SRHruxBf13EE4q91utt6dqqr4yc9pFMXPhFsvW5fTLy3+B8SIpcO46MTgF6Lzr9ODpyBei9yLXjyOgUoPei04+jI1eA3otcO450poCrO8XQafSnP/1J/XGOriXr2rlzp9rK97vf/c7RIe3OpNB3V7Dtk3YYZD+E3/o6oBMgULhQDB1lgIoASwCMAEroDsMbFQGW0A2GLZWHDh2Sbt26qS4hq6MLawMqoRMN4Ajb5jAeIA7bBXEvutwAiXAWmh004WuhoBjyDzY+EIpZ3VSoP67atWvL1KlTVdcbtmnGCooBDlpz2V1hP7cLoMkOxezfA0QKlk9KUMzeKYa3cgKw4f7WrVuHDcWw9dPqyEP84UIxrIv4AfjwsclQDPnjjL5vF34nJ4+clh6/6SjpMyR/c2i8oFi3Vv3kle7DZcXGJfLOp68F/SVDKBb5714+JEWuHUdGpwC9F51+HB25AvRe5NpxZHQK0HvR6cfRkStA70WuHUc6U8DVUOzixYvy4Ycfqq4wnH1kXdhehq8PHz48ydedpey+u1KCYtbZXeiAwtZR+wXIFC4Us4MmwBfAj+LFi0uTJk3Udkd0eWG7KqAbuoICD9oHIMNWR9QGsBIvAQAoA0TCQffYhmcBHidQDHMAAAUbHwqKYV50rD366KOqk83qjLNDMYA9dNMFO1MsWAedPVb7NlF8PZxOMWwbxbbKYPk4hWJY0w4QAemC5RNq+yQ7xUTOnDgnt2/eTjxT7NjBEzL501ny0jv9JXfe5Fuv4wHFGtZsJv855APZuGu9vPnJ0JC/eAjFIv+dzIekyLXjyOgUoPei04+jI1eA3otcO46MTgF6Lzr9ODpyBei9yLXjSGcKuBqKAUZ89NFHUr58ebVdDoeaY6sdznvau3ev/Pa3v1Vb1Uy/UoJiFgBCVxe2IWI7HM7gAvA5d+5c2FDs7NmzsmHDBrUFEt1bOIcMWzQBxay1tm3bJi+99JI6nywQiuFznC8FSPPCCy+obYU4cB+dfE899ZTqNsP5ZTj/zAkUsw7wDzY+FBRDvFgTmmCLIA76xxZDC4rhgHyclQXghm2N1nlY1kH7qUGxwDPFALnSp0+vNLJvnww8Uwz5QhPrPLZAPZxCMQtWoj4AfqHyCQXFUBNsf0QsqZ0pFmz7JLr/kKfJZ4rt23VAZo6arw7Wz18on6xcuFaO7DsmvV7pLBkzJX9zbayhmAXEDp88qA7bDzxHzP47i1As8t/gfEiKXDuOjE4Bei86/Tg6cgXovci148joFKD3otOPoyNXgN6LXDuOdKaAq6EYUkBXGM4UwxlWOGcLHUqAZG+++aY6BN0LV2pQDJBk0aJFsmnTJpUu3r6IbXU4ZD7cTjEcoo+tkzjIH9vKrLdPYvskLpxFhUPZAWOsNyta2ycBaexvnQQ8wYU3FAIEoYMM556hRug0w8sQ7GNDbZ8E3As2HrFZV6BG+OWIA/axTROx26HYhQsXFDTDywAAjgBSGzVqlPj2ydSgmNO3TwKK4V6c02V/+2QoPXCPkzPFcB6ZBYJxwH+ofGLx9slgUAwdgva3T2LLLQA1zqFDfQMvN7598uGDh7Ju+UbVHXb6+Flp1Ppp6ftqV8mTP3fQXxmxhmJ/fPkT6dT8FzBsv2YtmyS///TVJF8jFIv8tzgfkiLXjiOjU4Dei04/jo5cAXovcu04MjoF6L3o9OPoyBWg9yLXjiOdKeB6KIY0ADWwLQ8dMAAGOXPmVMCGV2wVAPjAGV3WWWGxnd1bs9kBH2Ch1y6ATXQlAmzizafz5s1Tb6kMBqLdCMXCrUesoVg46xOKhaNW0nv5kBS5dhwZnQL0XnT6cXTkCtB7kWvHkdEpQO9Fpx9HR64AvRe5dhzpTAFXQzH8YY4uGXSq4HB1dEzhyp49u3pzIt7Mxys2CmBb5JgxY9Q2SGxVtd5KGZvZvTeLl6EYIDS6ENEJh58/bPvEVkx75569ooRi0fmbUCxy/fiQFLl2HBmdAvRedPpxdOQK0HuRa8eR0SlA70WnH0dHrgC9F7l2HOlMAddCMZx7hfPE8GZBvO3w7bfflscee0xtV8OWwZYtW0qHDh2cZcm7qAAViJsChGLRSUsoFrl+fEiKXDuOjE4Bei86/Tg6cgXovci148joFKD3otOPoyNXgN6LXDuOdKaAK6EYzq1677335Pnnn1db+QLfQrl//351kDjOFcPbD3lRASqgTwFCsci1L5NQThaPXB/5BD4fyYcknxtAY/r0nkbxfb40vedzA2hMn97TKL7Pl6b3fG6ANEjflVAsEILduHFDli5dqrrDsHUy8PtpoBOXoAJUIIQChGKRWQNA7ONho6RCqf97oURkM/l3FB+S/Ft73ZnTe7or4N/16T3/1l535vSe7gr4d316z7+1T6vMXQnFrl69qjrFXnrpJfX2wMAL5x3hQPjf/e53CpLxogJUQJ8CgGLWm1H1RcGV/agAH5L8WHV35EzvuaMOfoyC3vNj1d2RM73njjr4MQp6z49VT9ucXQnFIAHedrdixQr59a9/LeXKlZNMmTIJ3o6IH4ovvvhCunbtqjrHeFEBKqBXAUIxvfr7eXU+JPm5+npzp/f06u/n1ek9P1dfb+70nl79/bw6vefn6qdN7q6FYvfu3ZNly5bJxIkT5fTp04lqlC5dWgYNGiS1a9eWdOnSpY1KXIUKUIGQChCK0Ry6FOBDki7luS69Rw/oUoDe06U816X36AFdCtB7upT3z7quhWL+KQEzpQJmK0AoZnb9TI6eD0kmV8/s2Ok9s+tncvT0nsnVMzt2es/s+pkcPb1ncvXMiJ1QzIw6MUoq4FoFCMVcWxrPB8aHJM+X2LUJ0nuuLY3nA6P3PF9i1yZI77m2NJ4PjN7zfIm1J0gopr0EDIAKmK0AoZjZ9TM5ej4kmVw9s2On98yun8nR03smV8/s2Ok9s+tncvT0nsnVMyN2QjEz6sQoqYBrFSAUc21pPB8YH5I8X2LXJkjvubY0ng+M3vN8iV2bIL3n2tJ4PjB6z/Ml1p4goZj2EjAAKmC2AoRiZtfP5Oj5kGRy9cyOnd4zu34mR0/vmVw9s2On98yun8nR03smV8+M2AnFzKgTo6QCrlWAUMy1pfF8YHxI8nyJXZsgvefa0ng+MHrP8yV2bYL0nmtL4/nA6D3Pl1h7goRi2kvAAKiA2QoAir07aZjZSTB6KhChAq8NHxrhSA4zVYEyCeVk8HOvS/vWnU1NgXEbrAD/ODS4eIaHTu8ZXkCDw6f3DC6eIaETihlSKIZJBdyqAKGYWyvDuNJCAUKxtFDZfWsUL1hCVoze4r7AGJHnFeAfh54vsWsTpPdcWxrPB0bveb7E2hMkFNNegvADuH//vty+fVuyZcsm6dKlC38CjkgzBR48eCA3b95UtUqfPr2jdW/duqXuy5o1q6P7dd9EKKa7AlxfpwKEYjrV17v2nnnn9AbA1X2pAP849GXZXZE0veeKMvgyCHrPl2VP06QJxaKQ++uvv5arV69Kx44d1Sz79++XuXPnyqBBgyRv3rwCuDF27Fhp0qSJVKhQIayVMHbKlCnSrFkzKVmyZJKxu3fvlmXLlsngwYMle/bsYc1r3fzNN9/I6dOnpWfPnhGNDxw0efJkBX/69u0rmTJlUt8+cuSIYJ0ePXrEHPBAnzFjxkjlypWlYcOGar2HDx8q/fG9rl27SoYMGcLOLVTM+PqoUaPU3Bawaty4sTRq1CjFdY4fPy7Tp0+XXr16qbGh9NixY4ds375d1WPGjBkKorVt2zbs+AMHQJMLFy7I+vXrZe/evdK5c+dEP6Fes2bNkl27dikfwceVKlVSdbPnas3ZokUL5cfAi1As6jJxAg0K4P9cOLr/uKxZskFuXr8l/V7rJpmzZlaRnDh8SsZ/Mk02rdkmZSs8Kj1f7ixVa1cM+n9CEIppKF4cl+zYrKf8e8/fSaF8ReT2nVsy/9uZ8od/vB50RUKxOBaCU4dUgH8c0hy6FKD3dCnPdek9eiDeChCKRaEwYMLatWulf//+kjlzZgU8Vq5cKb1791YQ7Ny5cwJYBNBRsGDBsFZKCYqFNVGIm+MBxQB1AFaeeuoptWo8oRjmBxxcunSpgpC5cuWSkydPyoQJE6R79+7JQKJTzVKCYgBIAwcOlDx58sipU6dk0qRJ0q5dOylXrpyj6VPSww7FHE3m8KajR4/KggULpHz58oJ/ULp165aozZdffqlAXYcOHWTfvn3y1VdfSb9+/aRAgQJJZr97967yMQBg6dKlCcUcas/b3K0AYNjBvYelYNECcuDHQ/Lim30UFLt187Z88acJUr9lbalRt4oc3ndUJvx1ugx5u78ULp789zihmLvrHE50ObLllInvLZCMGTLIOyNfl5Z120qHZt3lb1PelymLxySbilAsHHV5b6wU4B+HsVKS84SrAL0XrmK8P1YK0HuxUpLzhFKAUCwKbwB6oZurT58+CspMmzZNABCKFy8u6KrZs2ePrF69WoEGdCVYXTkAaM2bN5f69eur1QHW0Pl1584d1anTqVMn1ZGAuYsWLSo//PCD+h7GoDsJoMPqOPr555/l+++/V1AOkA73o1srf/78qnNr5syZ6usJCQlqTsA6dIht27ZNrV2qVCkZMGCA+ho6lJAT7u3SpYsUKVJEAGtCzW+XDtAEHUnY1glwlC9fvmRQDHHMnj1brl+/rsAMYOGJEydkw4YNCiSiwwzr4fOqVasqiIPYsI0QGh04cECNsTrAoDUgGIBPvXr1ZPHixSpngDnAnmB6Iz7ALMx56NAhVTt0+0EnzPfEE0+osejssm9fBNCyQzFsi8Q8NWrUUFDM3tV3+fJlGT16tKojAJoFRvFx2/sjAAAgAElEQVR1q25ZsmRROS1ZskTljRwwJ/LDPbjQlYWx0BLA8dKlS4KurPbt2ysNoKc9btQQgBBrBl72mKA9ckT88NSjjz6q/Dlx4kSpWbOmVKlSJclwwMd169Yl6QK038BOsSh+iXCodgV2b94rK+avSYRil85fkU1rtki9FrUlW/ascufWHZn06Uxp0bGJJJQunixeQjHtJYxZAHWqNpARr/5D1mxeLr//9FXB5+8O/UQWrJqpwFjgRSgWM+k5URgK8I/DMMTirTFVgN6LqZycLAwF6L0wxOKtESlAKBaRbL8MAlgASGjatKnqrsE2OcCZLVu2qI4cQA+AIkAaABtADWxfA2CZM2eO6jDDHABF6G7KnTu3mg9gBqAB2wMBtzAeY9DZA8AGqGSHYhgPuFOiRAkFSbB1s3Xr1mrNs2fPqq2EAD+YD9ADsMXeKXbx4kUFcZBH9erV1Va7rVu3KiCFDqJQ8wdCMXTDAb5kzJhRgRs7vEPM48aNkxdeeEEBMcSJfAEGAWegF8ZjLcA4bItEvABLjzzyiLoHX0P89gvgEd1i2Go4f/58lWuxYsVC6p0zZ041L2Jo2bKlqg/AGrqlAAiXL1+ucrZgnLVWIBRDboCI2BoKaBUuFMP4efPmqboBYsEPoaDYlStXFJC6du2a0gHaQjvo+eyzzyrQibg3bdokv/nNbyKCYsgTAA7a27dIApYht4oVKybT3tKGUCyKXyIcql2BQCgWGNCpY2dkxhfzZMBve0jO3DkIxbRXLL4BTPrTQsmdI3dip1jbxp3k/dG/l0Vr5hKKxVd6zu5QAf5x6FAo3hZzBei9mEvKCR0qQO85FIq3RawAoVjE0v0yEBAH4AogBh1dgCuAY88//7zqAkLXDUATOpgAi9AVZHXpoJsMHV4AYYAbgGFWF1Tg9kl7pw/WtUMx6ywq6+voGAJIGz9+vNryZp1nZocedigGALZx40YF3BDfjRs31FlorVq1Uh8Hmz/wLDJrbnROYV3kb20pBTjCvPaXA2BNdDrhe1OnTlXdVuiSwzwAXIAz0LZw4cIKyADMYM3ArX2ANgBFgEy4D8AIHXGh9MZ8doCFOPA/dKpBe6dnikFrwCP8D1184UIxdBBiXJs2bZSP7NsnAzvF0DUHH1nnqDVo0ECNQUedVbNAaBdo68BOMZw1Bn3v3bunvIKzz6BjnTp1kkAxdPLhnDboAxAX7CIUi/KXCIdrVSAlKIatlGM+mix1mv5KnqxXNWic7BTTWr6YL96qXjt559cjpECegnL//j2Zs2KqvPPpa0HXYadYzOXnhA4U4B+HDkTiLXFRgN6Li6yc1IEC9J4DkXhLVAoQikUlnyiYhG4ldGehYwidYthGibOX0LmDzihsRwSowvY7wBt0BGFrHra6obsLB/TjPCcACIAd+/ZJ66D9cKEYYIu1hc86qD8UFAs8XywQvoQDxRAv4CByf+aZZ+S7775T4AtQbNWqVWo7KUAbrmrVqinQBSC0c+dOqVWrlqxZs0ZtXcT90BXddoBl2OqIbrJgb9v86aefFODBtk1AL1yh9A6EYoG5Oz1TDJ130BMxI75woZjVEWd1ZYULxZCf/UUJ4UIxaITOReQAT8KHAGWAqNb2SXyObkNojs7DUBehWJS/RDhcqwKhoBiA+9xxiyRL1izSuluzkC/UIBTTWr6YLl6qeFn5x9uT5MyFU/LmJ0MFh+73aD1Axs//TL6Y/ddkaxGKxVR+TuZQAf5x6FAo3hZzBei9mEvKCR0qQO85FIq3RawAoVjE0v0y8NixY2rbHi6AKAAogDJAofTp06sOG5wfBWiC7ieAImyDCwRWGI9OKoAznElWt27dkKAF98a6U8zeLRVNpxggD6AausXQKQawAiiGQ/CxXRDbRKGDHUYBzgAkYvskoJX1NknEge4lACh01QWedWWVLhAIWVv+gukdTaeY/UwxqwZWV579fC4nZ4rp7hQLtD22twKQocMP59LhOn/+vPIgYGShQoVC/qQQikX5S4TDtSoQDIrh99aqRevk3Onz0r7fcym+YZZQTGv5Yrp4uyZd5Ld9/1P+PnWEzFg6Qc298NPvZOuejeqMscCLUCym8nMyhwrwj0OHQvG2mCtA78VcUk7oUAF6z6FQvC1iBQjFIpbul4EAXJ999pnqbBo8eLBkz55dvZkQ2w/LlCmjDqzHFjVAIpyJhTczogMK54OhIwpnfmEbHM6WQvcYztrCVsxooRg6sFI6UwxvyQTQQwyAUimdKRZupxh0QWcXzu4CYMH5XPgcLxPAOWrYRootpvgv4sQfoDifCx1z2A4IKGhdyAEvBXjppZdUN16wKxCK4cD8UHoHQjGAH+uss3DOFAOowxrYGotaYQsszj4D9ARgXLhwocol1EH7gITYlgj9UztTLNj2SWgUzZlidh1xZhmAJeAttlJaW3gB7s6cOaO+FqxDz5qDUCzKXyIcrlWBQCiG30erv1ovP275Sfq93l2yZsuSYnyEYlrLF9PFG9ZsJu+98jfZdWC7/OfI16VNo44yuOO/ybyVM+S9UW8TisVUbU4WqQL84zBS5TguWgXovWgV5PhIFaD3IlWO45wqQCjmVKkQ9+EPKHQJAYYBHuCyth8CZlhvmASAwn0AUDjjC4fbo/sJH2PrJA63R4dT4NsnI90+Cdhkf/sk4BRgx5NPPqliArgbNWqU6s4CtAKkCfX2yUigmLX17vDhw2p+QMNFixaptxjiTZ142yLedInvoaPMeuukdUaWJTcAEw6+TwnMBNs6GErvsmXLJunAwzqBb3EM9fZJ6IXv4UI+gEHYVgiYhBgAxgDLHnvsMXUfuq5i8fbJYFAMXXNW3Dib7PHHH1drAzriZQKBV+CZYtb30R2GN5jiBQbwI3LBhc4xvIAA58phK3BKF6FYlL9EOFyrAoFQ7Mqlq/LhsE/lf9f+8oZe6+r9b12k+0sdksVKKKa1fDFfvH+738jA9i9LgbyF5N79u7J2y0r57Z9/LddvXku2FjvFYi4/J3SgAP84dCASb4mLAvReXGTlpA4UoPcciMRbolKAUCwq+dw9GJAEXWrosELHDw60b9euXaqQwy1ZoeMLMQO64Kw1Xv+nAM6lQ03x4gFs08XbJ7GVE1tVrU6vtNKLUCytlOY6blSAUMyNVUmbmAjF0kZnrpJUAf5xSEfoUoDe06U816X36IF4K0AoFm+FNc6PA9TnzJmjDvDPli2b2tqHLrGUtsJpDDfJ0ui8wvZLbDnFGyXTGvS4RYdQcQAY4lw2dBiiUwxn2QGIhdpiGs98CMXiqS7ndrsChGJur1D84iMUi5+2nDm0AvzjkO7QpQC9p0t5rkvv0QPxVoBQLN4Kc34q4HEFCMU8XmCml6IChGL+NQihmH9rrzNz/nGoU31/r03v+bv+OrOn93Sq74+1CcX8UWdmSQXipgChWNyk5cQGKEAoZkCR4hBi8YIlZMXoLXGYmVNSgZQV4B+HdIguBeg9XcpzXXqPHoi3AoRi8VaY81MBjytAKObxAjO9FBUgFPOfQcoklJPBz70u7Vt39l/yzFi7AvzjUHsJfBsAvefb0mtPnN7TXgLPB0Ao5vkSM0EqEF8FAMU2bdoU30U4OxUIogAfkmgLXQrQe7qU57r0Hj2gSwF6T5fyXJfeowfirQChWLwV5vxUwOMKEIp5vMAuTo8PSS4ujsdDo/c8XmAXp0fvubg4Hg+N3vN4gV2cHr3n4uJ4JDRCMY8UkmlQAV0KEIrpUp7r8iGJHtClAL2nS3muS+/RA7oUoPd0Kc916T16IN4KEIrFW2HOTwU8rgChmMcL7OL0+JDk4uJ4PDR6z+MFdnF69J6Li+Px0Og9jxfYxenRey4ujkdCIxTzSCGZBhXQpQChmC7luS4fkugBXQrQe7qU57r0Hj2gSwF6T5fyXJfeowfirQChWLwV5vxUwOMKEIp5vMAuTo8PSS4ujsdDo/c8XmAXp0fvubg4Hg+N3vN4gV2cHr3n4uJ4JDRCMY8UkmlQAV0KEIrpUp7r8iGJHtClAL2nS3muS+/RA7oUoPd0Kc916T16IN4KEIrFW2HOTwU8rgChmMcL7OL0+JDk4uJ4PDR6z+MFdnF69J6Li+Px0Og9jxfYxenRey4ujkdCIxTzSCGZBhXQpQChmC7luS4fkugBXQrQe7qU57r0Hj2gSwF6T5fyXJfeowfirQChWLwV5vxUwOMKEIp5vMAuTo8PSS4ujsdDo/c8XmAXp0fvubg4Hg+N3vN4gV2cHr3n4uJ4JDRCMY8UkmlQAV0KAIq9O2lYVMu/NnxoVOMjHVwmoZx8PGyUVChVKdIpOE6jAnxI0ii+z5em93xuAI3p03saxff50vSezw2gMX16T6P4PlmaUMwnhWaa0Stw69YtNUnWrFmjnywGMzx48EBu3rwp2bJlk/Tp08dgxsimMBmKIWOAscUj10eWPEdpVYAPSVrl9/Xi9J6vy681eXpPq/y+Xpze83X5tSZP72mV3xeLE4ppKPORI0dk1qxZMnDgQMmTJ09cIli7dq1s2LBBhgwZIjlz5ozLGsjjm2++kR49ekQNiiZPnixFihSRZs2ahYwVUGrMmDHSoEEDqVKlSlxysk+6Y8cOWbNmjQwYMEDlN2PGDAWg2rZtG/O1oSOuUPkHq+fx48dl+vTp0qtXLylcuHDMY8KETjQ3HYohzz3zzsVFP04aXwX4kBRffTl7aAXoPbpDlwL0ni7luS69Rw/oUoDe06W8f9YlFNNQ63hDsbt378r48ePl6NGj0rVrV6lYsWJcsvQbFIuLiP9/0pSgWFrVM1h+0UCx+/fvy9H9x2XNkg1y8/ot6fdaN8mcNXNQGWO9fTJHtpzy0Rufy9PVGkvmTJnl/KWzMnrupzJ23j+Crk8oFk93x29uPiTFT1vOnLIC9B4doksBek+X8lyX3qMHdClA7+lS3j/rEoppqHVKUOzGjRuqi2z37t2SPXt2adOmjdSoUUNFiW6hZcuWyZ07d6RSpUrSqVMn1bkUeJ04cUIWLlwopUqVkitXrkjHjh0lXbp0gnWXLFkiefPmlc2bN0uuXLmkd+/eUrJkSXn48KGaH9/PlCmTlC9fXi5evKi6pPD54sWLZf369ZI5c2bp3LmzWj8Qiu3atUtmz54tyOHpp5+W5557Tm3rcxK3vVMMH+fLl0+2b98uly5dEnQiPfPMM/LPf/5TfY6rRYsWqqvq2LFjMnXqVDl37pyKCbFBE8yBtffu3avyx1yBc7Zv314yZMggVtzXr19XWvTs2VM2bdokX3/9tVoLeg0dOlQ2btyoPse6AFVfffWV6sbLmDGjNG7cWBo1aqS+PmXKFClatKj88MMPqlbNmzdX30cNgq2F+VOCYqHqefnyZZUn4sXH8+fPV/W5d++e0ge1RIfbvn37VA7oKEtISFC1Rhxz5sxRtXriiScEWuTOnVvQHbdq1Sp1D/yBtQM1D/RbqE4xwLCDew9LwaIF5MCPh+TFN/ukGRR7o88fpFPzngqELVw1Wz58/TMpXjhBXv1goOz4eUuynxlCMQ2/CGOwJB+SYiAip4hIAXovItk4KAYK0HsxEJFTRKQAvReRbBwUAwXovRiIyClSVIBQTINBQkExdNbMnDlTRQSQc/r0aZk2bZr6GGAKwKl79+4KXkycOFHBjPr16yfLAIAFkKRevXpqy1+fPn0UFMG648aNU6CtevXqCrBhDUAVfA/zd+vWTW1jxMcXLlxQUGzdunVy4MABBVUASQBTANNu376duH3y7NmzaisfOtMKFCggEyZMkGrVqkmJEiUcxR0IxQDz+vbtK9euXZNJkyYpaFOsWLEk2ycBa9AR16RJE6lQoYKKCxDohRdeULAIcAjx4Gv4PNic0BKaYAyAGPTH16BR4PZJO7jCxz///LOKETogRoBAgDls8cyfP7+qG3T98ssvpV+/fqpOodZKCYqFqmcgFEMMyAO+QJeg9Tm0Wb58uezZs0cGDRokqBXAXZcuXVR9li5dqmoNHwDGLliwQHkGAC2aTjHLmLs375UV89ekKRR759cjpHD+ovLKn/qqMP6tx5vStlFneWfkq7Jh+xpCMQ2/9+KxJB+S4qEq53SiAL3nRCXeEw8F6L14qMo5nShA7zlRiffEQwF6Lx6qck67AoRiGvwQCooB8gCaAEyh0wgXOr5woRsHIOzZZ59V0AMdTsEuHLwOKIPOqrJlyypohE6zmjVrJuvsskMfdHMBsgDk4LK+BxAGMNewYUMFntBBBNgCqIbz0KwzxdBFBrBijd+6davqRkIcTuIOhGJVq1ZV54bZoUy5cuWSQDHMj3UBpgANDx8+rEAfYgbUs+ZAPpg/2JzYWgqohe4ydHJZcQMQhYJiAJFjx45NhHGYH11kiAegCXqhmwyQDZqOHj1adfU98sgjIdcKBcVSqmcgFLOf7xboMXgLvkB8AF9Xr15NrBW67KyOs5MnT6quOuSPy1QoFviz8dk7UxUk6/1WW7l+8xqhmIbfe/FYkg9J8VCVczpRgN5zohLviYcC9F48VOWcThSg95yoxHvioQC9Fw9VOSehmGYPhIJiwb4O0IFuLhxmv3//frVlD91agDnBtk/iHoA0HOKPA/ZXr16turzQ2YWD2e3gxA59AJHsB91b38Mao0aNStxCZ0mH7XmPP/544nwYv23btiTKYvtm//791bqpxR0JFEMu1hZHa2FrqyM0cArFsF0QOmErIS50uKUExWrVqpUIugC+7BAR46BFKCgWaq1QUCyleqKLzr59MiUoBriF7jDEhZcH2GttB3f42GtQ7LVeb0vXVn1l5LSPZOLCL4L+9HP7pOZfihEuz4ekCIXjsKgVoPeilpATRKgAvRehcBwWtQL0XtQScoIIFaD3IhSOwxwrwE4xx1LF7saUOsWw7RAArGDBgmpBq1MM2/msC51NOHesePHiqlvJfgHIfP/990m+liNHDvn1r3+tzrcKBcVCdYohFmyLBExB55n9sp8pBqiE+e1xBiqWUtyRQDF0deF/AH6BnXP2zjDEEapTDOBw3rx5alsqQJEFIVPrFEMHnl0TJ51i2B4baq1QUCylelpnp1lnioXTKWavlZc7xbq16ievdB8uKzYukXc+fS3kDzGhWOx+v6XlTHxISku1uZZdAXqPftClAL2nS3muS+/RA7oUoPd0Ke+fdQnFNNQ6kjPFsDURh7rjrCeckYWzr3DGlh2K4cysf/3rX2qLpfXGSRz8jq1+2PqIzq1QUAzb5kKdKbZixQrVnQZABviEz7F9EnNb82E8zi/DGV7onkK3ESAYDqFPLW4LWlndS6EAFg7/xxbAOnXqqPXPnz+vPm/ZsqVUrlxZDh48KIcOHVKa4PB9J51i2HaJLZfoaEOsAID4L0ATtkN+++23qusOmjs9U8zqyArcPolOtFBrBYNiqdUTHW0pdYoFnimGM9BwRtyZM2dSPFPM3ikGeGbXPNiPS6iD9q17dZwphrUb1mwm/znkA9m4a728+cnQFH/SCcU0/CKMwZJ8SIqBiJwiIgXovYhk46AYKEDvxUBEThGRAvReRLJxUAwUoPdiICKnSFEBQjENBgEUw5ZEbGmzLmvbHyBNsLdPPnjwQG1BxBla6DgK9vZJnBW1cuVKBT7sb6XELxJ0j2HLIzq6ALcAeezbJ7NkyZL49kmAL5zfhfhwQDzWXrRokXojI666detK69atk2zHxPgtW7aozjb7WxzxBsPU4nYKxXDGGA79x1sWAcIAvwB6cJA9Do8vVKiQ6vjCAfFOO8UAD5Eb5kWsAG/onIKGgHqoE/77m9/8Rr1NEpeTt0+G2j4Zai3UxZo7ESalUk9sbYVXQnWKAYrh3Dccuh/O2yftUAyxBGoe+CPjRihmAbHDJw+qw/aDnSNmz4NQTMMvwhgsyYekGIjIKSJSgN6LSDYOioEC9F4MROQUESlA70UkGwfFQAF6LwYicgpCMXogdQXQ9YVuNGzbxFsb8SZHABXAL17mKRCqGzEembgRiv3x5U+kU/NeydKdtWyS/P7TV5N9nVAsHs6I/5x8SIq/xlwhuAL0Hp2hSwF6T5fyXJfeowd0KUDv6VLeP+uyU8w/tU4xU2ztW7BgQeJh+eigwpsk7R1nlMocBdwExZyo9trwlLc3OpkjmnsIxaJRT99YPiTp097vK9N7fneAvvzpPX3a+31les/vDtCXP72nT3u/rEwo5pdKM08qECcFUusUc7IsoZgTlXhPoAJ8SKIndClA7+lSnuvSe/SALgXoPV3Kc116jx6ItwKEYvFWmPNTAY8rQCjm8QK7OD0+JLm4OB4Pjd7zeIFdnB695+LieDw0es/jBXZxevSei4vjkdAIxTxSSKZBBXQpYDoUK5NQThaPXK9LPq4bhQJ8SIpCPA6NSgF6Lyr5ODgKBei9KMTj0KgUoPeiko+Do1CA3otCPA51pAChmCOZeBMVoAKhFDAZigGIfTxslFQoVYkFNlABPiQZWDSPhEzveaSQBqZB7xlYNI+ETO95pJAGpkHvGVg0w0ImFDOsYAyXCrhNAUCxTZs2uS0sxuMDBfiQ5IMiuzRFes+lhfFBWPSeD4rs0hTpPZcWxgdh0Xs+KLLmFAnFNBeAy1MB0xUgFDO9gubGz4ckc2tneuT0nukVNDd+es/c2pkeOb1negXNjZ/eM7d2pkROKGZKpRgnFXCpAoRiLi2MD8LiQ5IPiuzSFOk9lxbGB2HRez4osktTpPdcWhgfhEXv+aDImlMkFNNcAC5PBUxXgFDM9AqaGz8fksytnemR03umV9Dc+Ok9c2tneuT0nukVNDd+es/c2pkSOaGYKZVinFTApQoQirm0MD4Iiw9JPiiyS1Ok91xaGB+ERe/5oMguTZHec2lhfBAWveeDImtOkVBMcwG4PBUwXQFCMdMraG78fEgyt3amR07vmV5Bc+On98ytnemR03umV9Dc+Ok9c2tnSuSEYqZUinFSAZcqQCjm0sL4ICw+JPmgyC5Nkd5zaWF8EBa954MiuzRFes+lhfFBWPSeD4qsOUVCMc0F4PJUwHQFCMVMr6C58fMhydzamR45vWd6Bc2Nn94zt3amR07vmV5Bc+On98ytnSmRE4qZUinGSQVcqgChmEsL44Ow+JDkgyK7NEV6z6WF8UFY9J4PiuzSFOk9lxbGB2HRez4osuYUCcU0F4DLUwHTFQAUe3fSMNPTiCr+14YPjWp8JIPLJJSTj4eNkgqlKkUy3BNj+JDkiTIamQS9Z2TZPBE0veeJMhqZBL1nZNk8ETS954kyujoJQjFXl4fBUQH3K0AoJqIDisEZAGOLR653v0niFCEfkuIkLKdNVQF6L1WJeEOcFKD34iQsp01VAXovVYl4Q5wUoPfiJCynTVSAUIxmUArcv39fbt++LdmyZZN06dL5RpVbt26pXLNmzRrznP2iKaGYPigG0+6Zdy7m3jVlQj4kmVIp78VJ73mvpqZkRO+ZUinvxUnvea+mpmRE75lSKXPjJBTTULuHDx/Kli1b5KuvvpLLly9Lnjx5pF27dlKpUqWwgNTkyZOlatWqUqVKlaiz2L17tyxbtkwGDx4s69atU/M1a9ZMvvnmm8SPnSxy5MgRGTVqlFiwKVOmTFKnTh1p1aqV4ONYXrHIf8aMGQoEtm3b1lFoWHPbtm3J7i1VqpQMGDAgCVyza7p//37Zvn279OzZ09E6uAnewHoYA4/YrytXrsjcuXNl79696ssAU88995xkyZJFfY46TJw4UYHO/v37y86dO2X9+l86ip566il5/vnnJX369I5jSelGr0Oxo/uPy4jf/k1+884Aqfhk+aBSxLpT7LES5eXdl/8iVcs9KenTZ5AjJw/KyOkfyvxvZyZbn1CsZkx8zEmoQDgK8AE9HLV4bywVoPdiqSbnCkcBei8ctXhvLBWg92KpJucKpgChmAZf7NixQ5YsWSLdu3eX4sWLy8GDB2X69Onq89KlSzuOKBZQKNhidhAWCRSbNWuWDBw4UIGcixcvyqRJkxS0qVu3ruPcnNwYr/ydrA1gNXr0aOnUqZOULFky1SGoeayg2N27d2XChAlStGhRBS5xzZkzRwBbu3btKhkyZFAwrUCBAtKyZUs5evSoLFy4UHr06CG5cuWSa9euJYNsqSaQwg1ehmJ379yVCX+dLsvnrZbf/+2NNINif37jC6lV+WkZMeYdOXbmqPzPK3+VO3duS4fXmxKK2RTgQ1I0P7kcG40C9F406nFsNArQe9Gox7HRKEDvRaMex0ajAL0XjXoc60QBQjEnKsXwHgCNcePGSfXq1aVWrVqJMy9atEhy5swpjRo1kmPHjsnUqVPl3Llzqnusc+fOqpvp5s2bMnPmTNm1a5ckJCSorjLcj06xS5cuKRCCDqEcOXJIx44d1VjAmFWrVilgkjdvXtU5VL9+falQoYLq5ho/frw0aNBArQ0ABnCydu1aFVdgpxi2Ay5evFh1HGXOnFnFhTXsF9a3QzF8D/OePn1adTwh9tmzZ8v169cVTMLXEBfi/P7779W8uAfAp2/fvpI/f35BVxT0OHDgQJLckG++fPkUbEL+gDPt27dXUAhaIQ7Mhfl79eqlNMMYdEihwwoaIS4rV/sYxNG8eXOlVbDtpMGgmF1rxA1dLU1//vlnWbNmjYoNeSCW3r17q9hCrYu8g3WKoesMXYboAEOtcSF/gLIuXbrI8uXLg3azYYso1kRHIGKDb0Jp66TWVt29DMU2f7ddftz6k5w9eV5adGicZlDsr8PHyOWrl+QP/3hdyfzHlz+R6hVqSZuX6xGKEYrF8F8kThWpAnxAj1Q5jotWAXovWgU5PlIF6L1IleO4aBWg96JVkONTU4BQLDWFYvx9QIgxY8ZIhw4dgnYYAW4AVDVp0kSBK3QAAWa88MIL8uWXX8qNGzcUjLpw4YKCa61bt5aKFSsqeFKkSBEFcjZv3qzAFbq1AFAWLFggfdMS7HoAACAASURBVPr0USAGkAYwrE2bNnLq1Ck1P76H+VKDYitWrFBAB4DpxIkTaiwgC9a1rkAoZu8Ue/zxx1XMyAVADIAvd+7cKhYAJcAyxFKiRAn1PQAjdDoht8KFC6vcDh8+rHQAMEO3HfTEx+h+QkcaoBjmxlwZM2ZUc2PrIEAf9MDYe/fuqY4q6GrvhAPwg/7QF3kgP4CnggULJnNBKChm1xpz2KGYPT98fOfOHQUFly5dGnRdbDcNBsWQC3Swb8W0YCu2qgJ2WX4A2LTHgUTgP0AxyzfBtMUW0dRq7XUodun8FZk8cqa07/uczBm7UJo+3yDNoJjdcDmy5ZSJ7y2QMxdOyZB3uxOKEYrF+F8lTheJAnxAj0Q1jomFAvReLFTkHJEoQO9FohrHxEIBei8WKnKOlBQgFEtjf6S27Q6dTQBaAD2AIoAf6OzBNj1ssQTkKFu2rIra2j5YuXJl1W2E86TQiWR1jQFeAYjYt+3hc8AfwCeshc/RMWUHJ8E6xRo2bKiAFv4LWIfOM0AodLzZzzQLPFMMYKpp06YK8uGyH+a/detWFQPgTuD2Qqu7DOdkoQMKHWyAU1jXynXatGmJZ6oB9Fmw59FHH1VgEXALHWf4HmJt0aKF6tayn8Nmh2KYF/FCd/uYYNsjQ0GxQK3tUCzwe4BuOIcM6wVbF9tPg0Exe+ed3b727aROoBjgYzBt0RmH88hSq7WXoRh8tmDyUilcrKA8Wa+qfPH+BG1Q7P1XR8rT1RrJu58Pl2UbFhGKEYql8b9aXC6YAnxApy90KUDv6VKe69J79IAuBeg9Xcr7Z11CsTSudWqdYgAeX3/9dZKo0DEFiIVD4e1nWNkhCLbnzZs3T86ePZu4VXLo0KHJoBhgz5QpUxSoWr16tdpyiI6h1KAYtnqOHDlSATf7BdBknWuFr9s7xQDpAKdq166t4Bm25GErJ9ZFxxuuatWqpQjF0NEUuB3TWt+evx2KASbZD/u37kdXG8BUKCiGrZRYC2dwPXjwQHWSDRo0KGhHX7RQzH6IPmIPtm4oKBarTjHMH0xbxOak1l6GYgf3HpFlc76VPq92lfTp0mmDYq/1els6t+gjUxaPlk+nfRD0txUP2udB+2n8zxiXExE+oNMGuhSg93Qpz3XpPXpAlwL0ni7l/bMuoVga1zqlM8VwbhjOokIHFQAOur6syzr/K1in2GOPPSZjx45VbxV88skn1ZlkFuwI7BTDfABvgFvY2ohthNjCmBoUw9laAFz29YNJF7h9Er/EcFYYOqJOnjypwB1eKIAtl/aOp1CdYtj+iG4mjHHaKRbYAWWPM/BwfqtTDJ1sgIWI65lnnlHbMVM6SD9aKIYOQGt7JrZcBls3FBSztsRCU9QOF+qJTjkLmjrpFEMHXDBtrS7A1GrtZSg244svZdxfpiWz+LAPXpYmbesn+3qs3z6JBbq16idDuw2TOd9Mkb9M+p+Qv6kIxQjF0vifMS5HKEYPaFSAfxxqFN/nS9N7PjeAxvTpPY3i+2RpQjENhbbePoktgXj7JM5ust4+CcgBuIGztLAtEm+mPHTokNp+iDO0rDOv7GeK4Y2VGNOqVSsBIMP2S3QTDRkyJFmnGNIFuAIMwSH5ON8L2+VSg2IAJNh2ibPEEDeAHc4YQwdYsWLFElUMhGI4UB/ADp1pOOAeW0FxThe2CyJn/Del7ZPdunVLcqYY1sd5YxgDoGV1fdk7xayzsvDygLZt26qtkCtXrlQazp8/P2inGF5YAOgHzQEX9+zZo84fwxbUWG2fDDxTDKJBf2ztDLZuKCjm9O2TAG3hnClm1xb/+KRWay9DMfuvhTu37qR5pxiA2Cs93pQ1m5fLm58MTfG3FKEYoZiGf8Z8vyQf0H1vAW0C0HvapPf9wvSe7y2gTQB6T5v0vlmYUExDqdGJs2XLFlm4cKHqSAL8aNeunYJUAFTYCgkgg62QhQoVUl1SOCQ/pbdP4mwuwCIc3g5QhU4kjEM3mP0sK6Rrf+skAJIFylI7aB/ngeEtmZs2bVJj6tatqw76t3e0BXv7JLZLAjJhCyi2hq5bt05y5col5cuXV2/YRMcT3gZpj9PeRZbS2yeDQTHrrYpz586VH3/8Ub3R0nqTJLrBQm2fRIcdABXAI85Ng3bYHhr4hk3kHkmnGLaOWgDS/vbJUOtab8sEAIRH7Bc0QX7QDRe2weL8NWxZxeWkUyylt086qTWh2P9VJNadYmP/e47UrdYwSc3v3rsj/5r9N/nblPeTfJ1QjFBMwz9jvl+SD+i+t4A2Aeg9bdL7fmF6z/cW0CYAvadNet8sTCjmm1IzUSoQHwUA5N6dNCw+kxsya6yhWDhpE4oRioXjF94bGwX4gB4bHTlL+ArQe+FrxhGxUYDei42OnCV8Bei98DXjiPAUIBQLTy/eTQWoQIAChGIihGJ6fiz4kKRHd67Kg/bpAX0K8PeePu39vjK953cH6Muf3tOnvV9WJhTzS6WZJxWIkwKEYoRicbJWqtPyISlViXhDnBSg9+IkLKdNVQF6L1WJeEOcFKD34iQsp01VAXovVYl4Q5QKEIpFKSCHUwG/K0Aopg+KlUkoJ4tHrvetBfmQ5NvSa0+c3tNeAt8GQO/5tvTaE6f3tJfAtwHQe74tfZolTiiWZlJzISrgTQUIxfRAMQCxj4eNkgqlKnnTWA6y4kOSA5F4S1wUoPfiIisndaAAvedAJN4SFwXovbjIykkdKEDvORCJt0SlAKFYVPJxMBWgAoBi1htJqQYVSEsF+JCUlmpzLbsC9B79oEsBek+X8lyX3qMHdClA7+lS3j/rEor5p9bMlArERQFCsbjIykkdKMCHJAci8Za4KEDvxUVWTupAAXrPgUi8JS4K0HtxkZWTOlCA3nMgEm+JSgFCsajk42AqQAUIxegBXQrwIUmX8lyX3qMHdClA7+lSnuvSe/SALgXoPV3K+2ddQjH/1JqZUoG4KEAoFhdZOakDBfiQ5EAk3hIXBei9uMjKSR0oQO85EIm3xEUBei8usnJSBwrQew5E4i1RKUAoFpV8HEwFqAChGD2gSwE+JOlSnuvSe/SALgXoPV3Kc116jx7QpQC9p0t5/6xLKOafWjNTKhAXBQjF4iIrJ3WgAB+SHIjEW+KiAL0XF1k5qQMF6D0HIvGWuChA78VFVk7qQAF6z4FIvCUqBQjFopKPg6kAFSAUowd0KcCHJF3Kc116jx7QpQC9p0t5rkvv0QO6FKD3dCnvn3UJxfxTa2ZKBeKiAKFYXGTlpA4U4EOSA5F4S1wUoPfiIisndaAAvedAJN4SFwXovbjIykkdKEDvORCJt0SlAKFYVPJxMBWgAoRi9IAuBfiQpEt5rkvv0QO6FKD3dCnPdek9ekCXAvSeLuX9sy6hmH9qzUypQFwUIBSLi6yc1IECfEhyIBJviYsC9F5cZOWkDhSg9xyIxFviogC9FxdZOakDBeg9ByLxlqgUIBSLSj4OpgJUAFDs3UnDjBbiteFDjY6fwVOBcBQok1BOPh42SiqUqhTOMN5rU4AP6LSDLgXoPV3Kc116jx7QpQC9p0t5/6xLKOafWjNTKhAXBQjF4iIrJ6UCcVUAYGzxyPVxXcPLk/MB3cvVdXdu9J676+Pl6Og9L1fX3bnRe+6ujxeiIxTzQhUNyOHIkSMyatQouXXrVmK0WbNmlUGDBknJkiUdZ7Bjxw5Zs2aNDBgwQDDefk2ePFmKFCkizZo1S/wy1v3mm2+kR48eye53vGjAjVinatWqUqVKlaBTrF27VjZs2CBDhgyRnDlzRrpMWOOQ49dff504plChQvLCCy9IuXLlwponkpsJxSJRjWOogH4F9sw7pz8IQyPgA7qhhfNA2PSeB4poaAr0nqGF80DY9J4HiujyFAjFXF4gr4QHODVr1iwZOHCg5MmTJ+K03A7F7t69K+PHj5ejR49K165dpWLFihHnGs5AQLHTp09Lz5495cGDB7Jp0yZZv369go45cuQIZ6qw73UjFHv48KFsWLFJZnwxT47sPy6NWj8tfV/tKnny5w6aH7dPhl12DtCsQJuGHaV9025SpVwNWbp+gbzz6WsqosdKlJd3X/6LVC33pKRPn0GOnDwoI6d/KPO/nZksYkKxyIvIB/TItePI6BSg96LTj6MjV4Dei1w7joxOAXovOv04OnUFCMVS14h3xECBlKDYjRs3FDDbvXu3ZM+eXdq0aSM1atRQYGn+/PmSOXNmuXfvnpQpU0ZWrFihosmbN68MHTo0CWBz0il2+PBhmTFjhpw7d04SEhKkS5cuqrsMEGXXrl0yZ84cQTxPPPGEtG/fXnLnzi03b96UmTNnqu9jTLp06aRRo0ZBO8VOnDghCxculFKlSsmVK1ekY8eO6n50yE2aNEl1qx06dEi6desm3377rYofoO/+/fuqw+3OnTuyatUqyZgxoxr7+OOPqw67xo0bq/WuXbsmY8aMkbZt20rp0qUTK2OHYvjihQsXZMqUKdK7d2+VA7rXli1bpuavVKmSdOrUSbJlyyaXLl0S6Ib6AJ5hTXwf8SxevFiBNejfuXNn9fVglxuh2OF9x2TaP+dI/zd6SKGiBWT5/NVy9uR56TakvapH4EUoFoMfck6RZgq0a9JFXu31thw7fUQeK/G4LP/+K/n9p6+q9f/8xhdSq/LTMmLMO3LszFH5n1f+Knfu3JYOrzclFIthhfiAHkMxOVVYCtB7YcnFm2OoAL0XQzE5VVgK0HthycWbI1CAUCwC0TgkfAVCQTHAFwAnXAAy6HaaNm2a+jhDhgwKJGEbICAVYEY0nWKAW6NHj5amTZtK9erVFfDZunWr2op59uxZBZEAyUqUKCFLly5VYAmdVwsWLFCgDGAIXxs3bpy0bt06KBQDnLp8+bLUq1dPwbc+ffoogAcoBpiFraItW7ZU0AmfA/Q1b95c9u/fLxMmTJAGDRqozxEXoNmLL76otmKeOXNGunfvLgcOHFDbJPv166eglnUFdophi+m+ffvU+seOHZO5c+dKr1691HZOrFu7dm2pVauW0jpfvnxqzZ07d6o1occPP/yg1sIYgD7AQgA2AMTAy41Q7MrFq3L5whUpUfYRFe7uzXtlxfw18uKbfSRz1syEYuH/CHOECxWoU7WBjHj1H7Jm8/JEKPbX4WPk8tVL8od/vK4i/uPLn0j1CrWkzcv1CMViWEM+oMdQTE4VlgL0Xlhy8eYYKkDvxVBMThWWAvReWHLx5ggUIBSLQDQOCV+BYGeKtWjRQgBUAJnQOVW0aFE1MTqtcOHcrsDzwFKDYtu2bUsWHLq2AHr27NkjGzduVEApU6ZMCnSNHTtWWrVqpaDU1atXFYzDhU4ydFChowrxoIurbNmy6nuhzhQDdANweuaZZ9S92EaJjreaNWsqKAbohnkAxgI/B0gDsMN6+D4+xzqActevX1dQC1Bq9erVkj59egXl7FfgmWIAZn379lXQDVs60WlnQTRANcyBWGbPnq10aNeuneoow4VuMtSkYcOGUqFCBdVFBzgJkBjsHDU3QjG7Nnfv3JW54xZJngJ5pGXHJkHNy06x8H+mOUK/AsGgmD2qHNlyysT3FsiZC6dkyLvdkwXM7ZOR15AP6JFrx5HRKUDvRacfR/+/9t4DyqrjSv/dIJrc5KwmCRBZIFCCR84gkEDkLIJkG+w39vjJ9lue/6xxmFm2/xpb42dsC5FB5JxFFmDynyBEztDknDO89ZV92qcv93bfcO6tunW+s5aWoPucql2//fXl8LFrV/QEqL3o2fHJ2AhQe7Hx49PZE6Aplj0j3uEBgVCVYsG+7lQ9oWoqUlMsq0b72ELo9N3CkpzqLczzzTffZGrS75hUHTt2lGXLlmWYVVmZYjDWYKChbxoqsmBgodoKZhaMqWhNMWwpnTx5stSrV0/whwJMvMDDCdyVYjCxMO+CBQuUMYZYsBUSfcYQBy4YkjDFwAAm2c6dO5VRBlMQW0RHjRqltla6L+eZQDmYbIpN+8tcmfzHmdK5bzsZ/KM+UiA1P00xD36eOYQZBLIzxX7zw1HSuF5z+dXnP5WVW5bQFPMwbXxB9xAmh4qIALUXES7e7CEBas9DmBwqIgLUXkS4eHMUBGiKRQGNj0ROIJQpBuMF2wZxOmSJEiXUwLFUimVliqFSDNsSYVJha2ZgpRgqpNDPDFc0lWKoutq6dWsmOOjT9Z3vfEdtoYzWFEPfMVS4YUskxgl2kmZgTzG34Yd14XlUnaWmpqoKtEBOMNIcUw/3Ybukuzouq4ybbIohbmxVXbf4b3L+9EXpN6K75Hwp5wvLYaVY5D/TfEI/gaxMsR8N+Ln0bDdIpi4dK3+a/rugwbJSLPoc8gU9enZ8MjYC1F5s/Ph09ASovejZ8cnYCFB7sfHj09kToCmWPSPe4QGBaHuKBVaKodk9+l6hGgtN691Xdo32o+0phv5iMO+y6imGpvpffPGFoLLMOXESVVnYnoktiG+99VZMptjVq1flr3/9q+oFBrMq8AqsFIPBBZMOlWLoLYb/YHahUT+qzhAj+p5huyd6i8HYOnHihOqfhq2mqKpDLzEYcDAQccABtk+WLVv2hblNNMUunbsiD+8/zOgpln7inHz5p9nyvf81RAoVSaUp5sHPNIfQTyCUKdanw4cyss8nMnfVVPnDlP8MGShNsehzyBf06NnxydgIUHux8ePT0ROg9qJnxydjI0DtxcaPT2dPgKZY9ox4hwcEoj19MtAUQ98vnMb48OFDGTFiREYfLISYnSkGEy1ep0/i5My1a9cqQ8ndAB8f4qgegyEFkyqanmKoFHN6kGHrZLly5YKaYtgG6Vx4BgYdeprhWef0zFKlSgn+Q0819HFDE34028dBA+7TJ8F3yZIlasslrkaNGqk+ZjDIAi8TTbGj+47LrDELVWP9YiWLytrFG+X00XQZ8IOekislF00xD36mOYR+AsFMMRhiP+j3M9V8/2efjcwySJpi0eeQL+jRs+OTsRGg9mLjx6ejJ0DtRc+OT8ZGgNqLjR+fzp4ATbHsGfEOEtBO4PDhw7Jp0yZlrsHQMuky0RR7/uy5bFq9XVWHXTx7WZp3aiyDf9hbChf7+2ECgRe3T5qkKMYSLoFgptj4X86VRvWaZRri8ZNH8sWcP8ofp/4m09dpioVL+sX7+IIePTs+GRsBai82fnw6egLUXvTs+GRsBKi92Pjx6ewJ0BTLnhHvIAGtBFABd/LkSdULLbDBvtbA/jG5iaZYpFxoikVKjPfbQICmWPRZ5At69Oz4ZGwEqL3Y+PHp6AlQe9Gz45OxEaD2YuPHp7MnQFMse0a8gwRIIAsCNMUoDxJITgI0xaLPG1/Qo2fHJ2MjQO3Fxo9PR0+A2oueHZ+MjQC1Fxs/Pp09AZpi2TPiHSRAAjTFqAESsI4ATbHoU8oX9OjZ8cnYCFB7sfHj09EToPaiZ8cnYyNA7cXGj09nT4CmWPaMeAcJkABNMWqABKwi8EpaNVk6arNVa0rkYviCnkjanMtNgNqjHnQRoPZ0kee81B41EG8CNMXiTZjjk4DlBLh90vIEc3nWEYAh9vtPxkiNSrWtW1uiFsQX9ESR5jyBBKg9akIXAWpPF3nOS+1RA/EmQFMs3oQ5PglYTgCm2I4dOyxfJZdnIgG+JJmYFX/ERO35I88mrpLaMzEr/oiJ2vNHnk1cJbVnYlbsiommmF355GpIIOEEaIolHDkn/AcBviRRCroIUHu6yHNeao8a0EWA2tNFnvNSe9RAvAnQFIs3YY5PApYToClmeYINXh5fkgxOjuWhUXuWJ9jg5VF7BifH8tCoPcsTbPDyqD2Dk2NJaDTFLEkkl0ECugjQFNNFnvPyJYka0EWA2tNFnvNSe9SALgLUni7ynJfaowbiTYCmWLwJc3wSsJwATTHLE2zw8viSZHByLA+N2rM8wQYvj9ozODmWh0btWZ5gg5dH7RmcHEtCoylmSSK5DBLQRYCmmC7ynJcvSdSALgLUni7ynJfaowZ0EaD2dJHnvNQeNRBvAjTF4k2Y45OA5QRoilmeYIOXx5ckg5NjeWjUnuUJNnh51J7BybE8NGrP8gQbvDxqz+DkWBIaTTFLEsllkIAuAjTFdJHnvHxJogZ0EaD2dJHnvNQeNaCLALWnizznpfaogXgToCkWb8IcnwQsJ0BTzPIEG7w8viQZnBzLQ6P2LE+wwcuj9gxOjuWhUXuWJ9jg5VF7BifHktBoilmSSC6DBHQRgCl25+WTUU3/Slo1+f0nY6RGpdpRPc+H/E2AL0n+zr/O1VN7Oun7e25qz9/517l6ak8nfX/PTe35O/+JWD1NsURQ5hwkYDGBWEwxYOnZdoD86vufWUyIS4sXAb4kxYssx82OALWXHSF+P14EqL14keW42RGg9rIjxO/HiwC1Fy+yHNchQFOMWiABEoiJQDSmWJPXW8nPP/ovqfxy1Zjm5sP+JsCXJH/nX+fqqT2d9P09N7Xn7/zrXD21p5O+v+em9vyd/0SsnqZYIigbMseqVatkxYoVmaKpVKmSDB06VPLmzRuXKG/evCljx46VHj16SIUKFWTv3r3yzTffSP/+/bOc7/nz57Jr1y5ZtmyZYIzChQvL+++/L7Vr15YcOXJ4HivYXLx4Mdu43BPfunVL5s2bJ4cOHVJfrlmzpnTv3l3y58/vWXzgtWHDBpUjXFOnTpU2bdoolqZc0ZhiO6adkLN3j8up60fl6bMnki8lv9Qu3VBKFiwXdFlPnj6W/cf3yozlE+XOvdvym3/5k+TL6x1nU1gyjsgI8CUpMl682zsC1J53LDlSZASovch48W7vCFB73rHkSJERoPYi48W7IydAUyxyZkn7RDTGT6yLjdYUgxm0fPly6du3r5QrV05OnDghM2bMUL+vXLlyrGG98HykbB48eCATJ06UtLQ0ZVLhmjt3rjx+/FgZay+99JInMdpoin3648+lUcMmsuf8VilbqIJULV5b9pzfLA8e35e3K7SUlJdyv8AOZtiew/9HypepKLsPbpfPfjKOppgnCkvuQfiSlNz5S+boqb1kzl5yx07tJXf+kjl6ai+Zs5fcsVN7yZ2/ZIieplgyZMmjGLMyfk6dOiUzZ86UK1euKKOnV69eUrp0aTl9+rQsXLhQcufOLU+ePJEhQ4bIjh07ZOXKlfLo0SNVuYUqsP3798vWrVszqs42btwo+/btk7NnzwoMJFwDBw5U/8d9GA/fL1OmjAwePFiKFSuWsUoYSxMmTJD69evLm2++mfH1JUuWSMGCBaV58+Zy7949mT17tpoXlVmdO3eW119/Xc6cOSNYZ79+/VT1m9tUmjNnjhQtWlRVqt24cUNQ4dStWzeZPn267NmzR82DyrkGDRrIzp07M63l+PHjmcyugwcPKgbDhg3LqAxDpdmiRYukZ8+e6muoctuyZYvkypVLWrRooeKGWfbll1/Ka6+9JnXr1lVsxo0bJ02bNlXVcG7Wr7zyiqxZs0bFVaRIERk+fLgsXrxYMdu2bZvi37ZtWzU2qudC5TCwOs+tA3BAPMhzgQIFVKUbcvr06VNZunSpbN68WeUKa8LXg12RVoot+/MWeZb3kaTfOCEN0ppIap7Ccvr6UTl6db/UK/u2FC9QOqTiN+5aI5MXjaYp5tFnQrIPw5ekZM9g8sZP7SVv7pI9cmov2TOYvPFTe8mbu2SPnNpL9gyaHz9NMfNz5FmEoUyx69evqy2OrVq1UkYUjJDdu3crU+jy5csyZcoU6dq1q9oeCJML5hIqtgoVKiSTJ09WX69Tp44yd2CQvfzyy+oZfK1q1aovbJ/E84MGDZLy5cvLrFmzlOHTqVOnjHViWyLG+uCDD4JuE4Rhg+dwwcSBGQVjC7+G6ZSVKYaxYcLduXNHxQhTDJVngUZRsLU0bNgwI8a1a9fKuXPnQm63xHhHjhxRcz18+FDN1bhxY8EYWZlibtYwugIrxRAXDESsFUbW/Pnz5cMPP5ScOXOGzOHRo0czbVl1rxXcYBTCXPv2229l3bp1Ku8w3WAEDhgwQK0TVXAwNWGUBl6RmmJrx+yWm8+vyIXb6fJGWlO5feu2pOTPJd9e2CF1yrwhJQqUoSnm2U+93QPxJcnu/Jq8OmrP5OzYHRu1Z3d+TV4dtWdyduyOjdqzO78mrI6mmAlZSFAMgT3FUEmF6qNr167J9u3blbmSkpKiqrDGjx8vHTp0UL93m0wXLlxQRljHjh2VGeZsE0QPMJhdpUqVklq1aqneV9hGiCqprHqKBTPqArdcBuJBdRMqyfr06aOqpnChggoXKrCyMsWCVWihYssdR6i1FC9ePCOUrKruUP0Ffi1btpQaNWqoZ8AXlXEwlmBEhaoUc8eO57LaPunmlFUOkU93Hzd37MgZvo9+bTA5caECDXybNWum4gcPmHUwTMGKpliCfmA5TbYE+JKULSLeECcC1F6cwHLYbAlQe9ki4g1xIkDtxQksh82WALWXLSLeECMBmmIxAkymx0MZOYFfD9zS5zZqYJAcO3ZMbQ1EBREMMFSH5cuXT7ClENsmsc3u5MmTyrRCZVakplh2lWKokMLWSWxdxJZDXM4asA0xVlMM4wVbi7vBf1aVYsFMvcBtnF6bYocPH850UIA7h1hPKFMM9+HwBWwXRbUZKtCwfXbUqFFqi6n7ateuXUb/NPfXWSmWTJ8CdsXKlyS78plMq6H2kilbdsVK7dmVz2RaDbWXTNmyK1Zqz658mrgammImZiVOMYUyxbBVEv+higmVX1lVirlDw7ZAmFNohI+qKDyHiqLbt28LDBRUFWXXaD9YTFn1FIP5hp5fkyZNUn3DSpQooUJyV4rB5MG2v2A9xcKpFMN4wdbiXnuonmLoCdalSxdZsGCBMpCqVKmiHgusFINxiMqrrAxIPBdJpVioHGIt+B6YwNgLxtwxO8ERFX7YLumOPytJRmOK3ct5K6OnmDzNIdcfXmJPsTj93Ns8LF+SbM6uBmrqGgAAIABJREFU2Wuj9szOj83RUXs2Z9fstVF7ZufH5uioPZuza8baaIqZkYeERBFtTzF35RU+lNA8Hj3BYDqht1fZsmWVKYYLzdnRtP573/ue6hXmVIqhP1jFihWVyROqaskNwTl9EsYXTDf0t3JOn6xQoULInmKpqalq6yIaw6O3GbYHYmsh+mTh16FMMVR+paenZxhHwdbijs85fRJ90dCP69mzZ5lOn8R4oXqKwXgCl969e6vm+DD4UKGFqrfA7ZPYcok+X6iKw4VtqTCrwMBtOGLdofrCoaLP6T0GUxGnZmKrJHKCHmU4zADGFk74xEEBYIWKPzwH/jBK0fAfJh5yHXhFaopN/+0yKV++guw5v0VKF0yTV0u+lu3pk86cbLSfkI+KpJmEL0lJkyrrAqX2rEtp0iyI2kuaVFkXKLVnXUqTZkHUXtKkKmkDpSmWtKmLPPBoT590GzVoco+tk2jGj187p0/CbMGFiiQ0dofJg6okVCChagpGGirRYB6FY4rhuV27dqkKMDTFh2GEvleYD+OGOn0SMcBEwsmQ6GdWvXp1uX//vjK7sjLF0CttzJgxqvIMphBOXAxcSyBxGFvz5s2TAwcOqK2H6LGGdePkSVS7hTp9EiYdjCnMCXMLa8XJlMFMMVTdIS5U5cEYg2kVzBTDOKFOn0SeECdODUVs1apVU3lARRiMQPQ4w4EK7tMnMR9O+8QzuBo1aqQOQ3B6yLlZRGqK9Wg7QH79/c/kyJVv5eS1w/Lk2WPJl5JfapduKCULlstS2DTFIv+5t/kJviTZnF2z10btmZ0fm6Oj9mzOrtlro/bMzo/N0VF7NmfXjLXRFDMjD1ZEASNo2rRpquoIvcaS+bJpLfHOQ6SmGOL59MefS+dm3eMdGse3nABfkixPsMHLo/YMTo7loVF7lifY4OVRewYnx/LQqD3LE2zA8miKGZAEG0JA83tsxatTp45069YtaEVRsqzTprUkgnk0phji+rj7v0j9Gm9Kvjz5pVG9ZokIlXNYRoAvSZYlNImWQ+0lUbIsC5XasyyhSbQcai+JkmVZqNSeZQk1cDk0xQxMCkMigWQiEK0p5l7jwQVXkmnJjNUQAnxJMiQRPgyD2vNh0g1ZMrVnSCJ8GAa158OkG7Jkas+QRFgcBk0xi5PLpZFAIgjEaoq9klZNlo7anIhQOYdlBPiSZFlCk2g51F4SJcuyUKk9yxKaRMuh9pIoWZaFSu1ZllADl0NTzMCkMCQSSCYCsZhiMMR+/8kYqVGpdjItmbEaQoAvSYYkwodhUHs+TLohS6b2DEmED8Og9nyYdEOWTO0ZkgiLw6ApZnFyuTQSSAQBmGLOKZWJmI9zkIBDgC9J1IIuAtSeLvKcl9qjBnQRoPZ0kee81B41EG8CNMXiTZjjk4DlBGiKWZ5gg5fHlySDk2N5aNSe5Qk2eHnUnsHJsTw0as/yBBu8PGrP4ORYEhpNMUsSyWWQgC4CNMV0kee8fEmiBnQRoPZ0kee81B41oIsAtaeLPOel9qiBeBOgKRZvwhyfBCwnQFPM8gQbvDy+JBmcHMtDo/YsT7DBy6P2DE6O5aFRe5Yn2ODlUXsGJ8eS0GiKWZJILoMEdBGgKaaLPOflSxI1oIsAtaeLPOel9qgBXQSoPV3kOS+1Rw3EmwBNsXgT5vgJJ/Ds2TO5f/++5MuXT3LmzBnW/E+fPpWHDx+qZ3LkyBHWM5HeFE1ckc4R6f1exERTLFLqvN8rAnxJ8ookx4mUALUXKTHe7xUBas8rkhwnUgLUXqTEeL9XBKg9r0hynFAEaIoZpo1bt27JvHnz5MCBAyqymjVrSrdu3aRQoUKGRepNOA8ePJBx48ZJ06ZNpW7dupkGvXnzpowaNUpu3Lihvp4rVy6BAfPuu+9Knjx5QgZw9uxZmTFjhgwYMEDd9+WXX0r//v2lcOHCmZ7Zu3evfPPNN+p7+/fvl5UrV8pHH30k+fPn92ZxAaO44ypVqlREcxw8eFBmz54tw4cPlzJlykT0bODNq1atkosXL6p1xxKTMy5NsZjSwYdjIMCXpBjg8dGYCFB7MeHjwzEQoPZigMdHYyJA7cWEjw/HQIDaiwEeHw2LAE2xsDAl5iYYRBMnTpS0tDRp06aNmnTFihXKwBg8eLCkpKQkJpAEzpKdKTZ27Fjp0aOHVKhQQW7fvi2TJk2SBg0aSKNGjcKKEsZaOKZYWINpuun58+cyZ84cgYnXunVradasWUyRuE2xmAb6x8M0xbygyDGiIcCXpGio8RkvCFB7XlDkGNEQoPaiocZnvCBA7XlBkWNEQ4Dai4Yan4mEAE2xSGjF+V5UAy1ZskRVKzmVYXfv3pW//e1v8s4776ivnTp1SmbOnClXrlxR5lmvXr2kWLFiykxr0qSJ1KhRQxxzDdVX1atXl6VLl8rmzZsld+7c0rNnT6ldu7acPn1aFi5cqL725MkTadeunaxZs0aKFCkiO3fulNTUVBk4cKAyo2AqoeLq0KFDypiCIYVKp2XLlqln27ZtKy1atFDbDtPT02XatGkqPsyD+bAlEWMULVpUVWah8gtGCgyev/zlLxmVYIjBMQOBGoaW2xTD1zAnzEHchzFfe+01VWHmNtecmFEJhcsxxcBv48aNsnz5cjUG2GD7IO4DD5hF/fr1UwZUYKyo1nvppZdUrJMnT1brrFKliqCyr3379lKnTh01NqrNHj16pNYOMw9rdy63QYdfI45gvANlhjmmTp2q5oBGHIMUa8bXwQJrdvMqX7580Hjmzp0re/bsUVNUqlRJxYgKNDCIJCZ3jDTF4vzBwOFDEuBLEsWhiwC1p4s856X2qAFdBKg9XeQ5L7VHDcSbAE2xeBOOYHyYKidOnFDb/oL1tbp+/boyiVq1aiX169dXRtfu3btl6NChyjiDSdK5c2e5cOGCwPwYNGiQbNu2TY4fP67GPHfunPo6zC70z5oyZYp07dpVbdE8c+aMTJgwQT2PsWHuOFvspk+frlYBAwUxjBkzRl555RVleDnb72DU5M2bV5lzLVu2VOYc5sLXMAeMKZg7uO/OnTtqbhhNZcuWzXL7pNsUu3r1qhoH5hnGj9QUu3TpkixYsEBxwVZKxBfKFAsWq2O2wYSEEQZmqFzr3r27MtFgpvXt21eZlzDOwBVGZShTLBRvmG/uCxViW7duVfNgze+9954ywbIyxdBLLVQ87kqxQKMu3JhoikXwg81b40aAL0lxQ8uBsyFA7VEiughQe7rIc15qjxrQRYDa00XeP/PSFDMo14FmhdNPC8YSekldu3ZNtm/fLh9++KGqdLp3756MHz9eOnTooH6PijAYPvv27VOVT126dFFGF7bbwUTCNjyYUTC9YAo5lVEY310phd/DiNmwYYMy3GCuBKvIciq0nGolVJHBqHMqmVDVBnMNhlyoMapVqxZ2TzGkClsnP/jgA1XhFqkpBmMJVVww/nC5e4oFVoqFqkADz969e6u+Xu7qtJIlSyojrGPHjsoMCzS2MF+gAeXm7+YN/s6FAwCwTpiQMNjAEdVnnTp1ytIUA59Q8WRlioUTU+CPDCvFDPoQ8VkofEnyWcINWi61Z1AyfBYKteezhBu0XGrPoGT4LBRqz2cJ17BcmmIaoIeaEoYXtse5K8XcW+IOHz6cUb2FMdymDMwlmFOoIlu/fr3anvjyyy9nalTvzItKq1dffdVzUwzxoQea+8L2wJEjR8rixYuDGmvZmWLuSjFUt6G6C4YeTKFITTHEULp06YwtmpGaYpgXWw2HDRumYnDzx9bGY8eOqe2dqMirVatWttsnwzGgsA0V1WjY1gkjDgcCrF69WsWAarCstk+GioemmEE/9AwlJgJ8SYoJHx+OgQC1FwM8PhoTAWovJnx8OAYC1F4M8PhoTASovZjw8eEwCNAUCwNSom7B1kn0+RoyZEhGTzG3KYZKMWyXxPZHVCK5K8XQ3wpmB3peYYsjqplQLYTtjOg5he+7r8DKMC8qxQLjc88XysCKxBTDeIEVbOjdhcq3cHqKxbNSzH1yJsw7mGflypVTW0mdK5pKMWyphSbcF3KPajz0BEPlH3q6VaxYMWgPNjwXGI8pptihy3vk1PWj8vTZE8mXkl9ql24oJQuWC/rjdufebfnd+H+XuaunS8H8qfKTIf8h3Vr1DbrNOFE/r5xHPwG+JOnPgV8joPb8mnn966b29OfArxFQe37NvP51U3v6c2B7BDTFDMrw48ePlYmFpvbo1wVTC5VBqD7Ctkj8PlRPMWypg7GFqiIYRejjhb5k2FKJyiVUGsFMQTN9mEiYy+vtkwUKFFBbIZ3G8zD5Tp48qYwhNN8PtiURze7xDA4SQFzuK7DRvmPuYHsh+muh8gu9v2AAYqum098rVKN9mHbz5s1TlXjZ9RQLFiuqv2DuBesphm2ZW7ZsUXlCfLNmzVL90mIxxZAjbI/F1lfnxEnnJEpwQo5hiqEiEIcWwDAFE2yvvXz5csh41q5dqw4KAAfwcw4iAO9g1WswadF7DfoLdgJqNNsnr969KHvOb5WyhSpI1eK1Zc/5zfLg8X15u0JLSXkp9ws/lbNXTpGNu9bKf/7gf+T6ravyye+/Jz//6L+kTtXMmjHox5mhJIAAX5ISAJlTBCVA7VEYughQe7rIc15qjxrQRYDa00XeP/PSFDMs16h4wgmU+OFHPyn0qnr//fcFFVW4gp0+iS2BuNynTsLAwQUjCePt2LFD/R4nR2LrIRrke22KwYw6cuSIzJ8/X5kyiB2N53FKZqhKMVRYbdq0SVVDwUwLNJGcvmqIPVeuXOrESDToRzN7mFwwEXGwAOaGYdS8efOMEzNjOX0yVA819+mTOOERxhX6iCE/MC/RUw15C+f0yey2T8LMxCEHqAorXrx4hlJhNmIbKbZQwtRC7zD0c6tatarSABrxwygLFQ944bCEEiVKqC2eOM3UOX0yWEz4HvKH00zdFXFOQNGYYseu7pf0GyekQVoTSc1TWE5fPypHr+6XemXfluIF/q5n53r69In8/P/7F+nQpKu0eKOt+vKvv/h/pUraq9K34xDDfoIZTiIJ8CUpkbQ5l5sAtUc96CJA7ekiz3mpPWpAFwFqTxd5/8xLU8w/ueZKPSCAramouEtNTVWneuI0y0DTyoNpjBoC23RRhQczFeZj4BWNKXbw0m65cDtd3khrKgXzFJYrdy/Itxd2SJ0yb0iJAmUyTXH/wT354e+GysAuH0uT11up701ePFr9f2Dnj41ixWASS4AvSYnlzdn+SYDaoxp0EaD2dJHnvNQeNaCLALWni7x/5qUp5p9cc6UxEkAlGrazLlq0SFWpYQsmtjCiKszmC9WJ2JqJUzuDnapJU8zm7Ju9Nr4kmZ0fm6Oj9mzOrtlro/bMzo/N0VF7NmfX7LVRe2bnx4boaIrZkEWugQQ0EqApphG+z6fmS5LPBaBx+dSeRvg+n5ra87kANC6f2tMI3+dTU3s+F0AClk9TLAGQOQUJeEUAp2+ih1jgheb+w4cPD7q90au5Q40TjSnGnmLxzoo/xudLkj/ybOIqqT0Ts+KPmKg9f+TZxFVSeyZmxR8xUXv+yLPOVdIU00mfc5NADATQ/B6HLLRp0yaGUWJ/NBpT7O+nT26R0gXT5NWSr4V1+uSqrUvldz/6i9y6c4OnT8aeNitG4EuSFWlMykVQe0mZNiuCpvasSGNSLoLaS8q0WRE0tWdFGo1eBE0xo9PD4EggNIFgplh6erpMmzZNrly5onqd9ezZU+7cuaNO6ezVq5fgxMylS5fKzZs3pXfv3urUSoxz+vRpKVCggHTv3l09hxM0cR9O08TlnFrqVU8xjHnkyrdy8tphefLsseRLyS+1SzeUkgXLBV3wg4f35dNJv5TpyyZIwfyp8pMh/yHdWvWVHDlyUCI+JsCXJB8nX/PSqT3NCfDx9NSej5OveenUnuYE+Hh6as/HyU/Q0mmKJQg0pyEBrwkEmmI3btxQ5lfLli2lRo0aMnfuXMG2ShwGsHHjRjl27Ji0bt1aZs+eLf3795dixYopQwzVZm3btpWdO3cqE2zYsGFy4sQJWbdunQwZMkTu378vU6ZMkfbt26txA69oKsW8ZsHx/EmAL0n+zLsJq6b2TMiCP2Og9vyZdxNWTe2ZkAV/xkDt+TPviVw1TbFE0uZcJOAhgUBTbN++fcrUGjx4sKSkpAhOjVy5cqUMGDBAcHLmpEmT1KmZTZs2lSZNmqivwfDKkyePOlUSphrGxP3nz59Xp2yimiwtLU1y5swZMnKaYh4mlUNFRIAvSRHh4s0eEqD2PITJoSIiQO1FhIs3e0iA2vMQJoeKiAC1FxEu3hwFAZpiUUDjIyRgAoFAU2zVqlWyYsWKTKEVKVJERo4cKYULF5YtW7ao6q/vfve7gq/jOnLkiCxYsEAuX76sTDLn/tTUVNm9e7dgTJhl8dg+aQJDxpDcBPiSlNz5S+boqb1kzl5yx07tJXf+kjl6ai+Zs5fcsVN7yZ2/ZIieplgyZIkxkkAQAoGmGEws/Ddw4EBV+eW+0DtswoQJ8ujRI6lXr55qzo8qsfHjx8tbb70lDRo0EPQjw9ZKbJ+EieZceBZVZi1atFD9xgIvVopRnroI8CVJF3nOS+1RA7oIUHu6yHNeao8a0EWA2tNF3j/z0hTzT665UssIBJpiV69elXHjxqneX3Xq1FF9wU6ePKnMrDVr1gi+j19Pnz5dbYtENRju79Chg1StWlVtvUTvMVSS/e1vf5Pr169Ljx49VNN9mGc0xSwTkAXL4UuSBUlM0iVQe0maOAvCpvYsSGKSLoHaS9LEWRA2tWdBEg1fAk0xwxPE8EggFIFgp09iO+T8+fPVdsiSJUtK3759lak1c+ZM1SusbNmyakvk2bNn1e8PHjwos2bNUhVk9evXV33I8Ezx4sVlzpw5sn//fjU9t09ShyYS4EuSiVnxR0zUnj/ybOIqqT0Ts+KPmKg9f+TZxFVSeyZmxa6YaIrZlU+uhgQSToDbJxOOnBP+gwBfkigFXQSoPV3kOS+1Rw3oIkDt6SLPeak9aiDeBGiKxZswxycBywnQFLM8wQYvjy9JBifH8tCoPcsTbPDyqD2Dk2N5aNSe5Qk2eHnUnsHJsSQ0mmKWJJLLIAFdBGiK6SLPefmSRA3oIkDt6SLPeak9akAXAWpPF3nOS+1RA/EmQFMs3oQ5PglYToCmmOUJNnh5fEkyODmWh0btWZ5gg5dH7RmcHMtDo/YsT7DBy6P2DE6OJaHRFLMkkVwGCegiQFNMF3nOy5ckakAXAWpPF3nOS+1RA7oIUHu6yHNeao8aiDcBmmLxJszxScByAjTFLE+wwcvjS5LBybE8NGrP8gQbvDxqz+DkWB4atWd5gg1eHrVncHIsCY2mmCWJ5DJIQBcBmmK6yHNeviRRA7oIUHu6yHNeao8a0EWA2tNFnvNSe9RAvAnQFIs3YY5PApYToClmeYINXh5fkgxOjuWhUXuWJ9jg5VF7BifH8tCoPcsTbPDyqD2Dk2NJaDTFLEkkl0ECugjQFNNFnvPyJYka0EWA2tNFnvNSe9SALgLUni7ynJfaowbiTYCmWLwJc3wSsJwATLE7L5+0fJXBl/dKWjX5/SdjpEal2r5cv+5F8yVJdwb8Oz+159/c6145tac7A/6dn9rzb+51r5za050B++enKWZ/jrnCJCbw4MEDFX3evHmNXUWspliT11vJxl1rjF1fdoHBGFs6anN2t/H7cSDAl6Q4QOWQYRGg9sLCxJviQIDaiwNUDhkWAWovLEy8KQ4EqL04QOWQmQjQFKMgjCSwatUq2b17t3znO9+R1NRUFePNmzflyy+/lP79+0vhwoU9ixtjli5dWtq0aZMx5unTpwUx9OvXL+6G1K1bt2TevHly6NAhNX/NmjWle/fukj9/fpk5c6bky5dPunTpInv37pUNGzbI0KFDw4oJvMaOHSs9evSQChUqZKwN68LlXm8gTDdrfC8r7tGYYjDCfv7Rf0nll6uqqR89fiT7ju2Wvj/t5FleEznQwQVXEjkd5/oHAb4kUQq6CFB7ushzXmqPGtBFgNrTRZ7zUnvUQLwJ0BSLN2GOHxUBGDcrVqyQ5s2bS6dOnSRHjhxWmmKoBJs4caKkpaVlmFRz586Vx48fK/PvpZdeyuBnkym2Y9oJOXv3uJy6flSePnsi+VLyS+3SDeVs+lnp89OOUWkmXg/9aOC/ydCuI2TB2pnyb3/6YdBpaIrFi37W4/IlSQ93zipC7VEFughQe7rIc15qjxrQRYDa00XeP/PSFPNPrpNqpTDFdu3aJc+ePZO+ffuqSqfASrH09HSZNm2aXLlyRWrXri09e/aUEydOyJYtW2TgwIGSM2dOmTx5svrem2++KRcuXBAYToMGDZKCBQtm8MiuUixPnjyyb98+9ey9e/dUJVe3bt2kUKFCqnrr66+/VqYdqstgbmHuIkWKyNOnT2Xp0qWyefNmyZ07t4oPsbivgwcPysqVK2XYsGGqMgzXxYsXZdGiRer+7du3Z9wOkxAXxn7vvffkq6++Us/h9xhn9erVqooMlWW4wqkUu3//vsyePVutDzG2bdtWmjRpIqhec6rDMJaXlWKf/vhzadSwiew5v1XKFqogVYvXlj3nN8uDx/fl7Qot5Rd/+YnMXjnFCL3Wq/6GfPqvn8vLpcvL3FVTaYoZkZV/BsGXJMMS4qNwqD0fJduwpVJ7hiXER+FQez5KtmFLpfYMS4iF4dAUszCpNiwJphjMobJlyyqjC0YWDCnHnHn+/LmqsGrZsqXUqFFDGVbou9WiRQuZOnWq2vYIU2r06NFSqVIl6dOnj+zZs0f279+vTDaYWM6VnSl26dIlNWavXr2kfPnyyoy6du2aquTCeDCwEB+2YM6ZM0cePXqkvgez7Pjx4zJgwAA5d+6cihGGGe5zrrVr16rv4f5gl3uro7tSDPeOGzdOmjZtKnXr1pXFixcrExBVdc4VjikG0+7GjRvKgIOphxiHDBkiKSkpcTPFlv15izzL+0jSb5yQBmlNJDVPYTl9/agcvbpf6pV9Wzb/n43y//z3d4yQ8R8+GSOvVqolhQsUkXU7VtAUMyIrNMUMS4Mvw+ELui/TbsSiqT0j0uDLIKg9X6bdiEVTe0akweogaIpZnd7kXZxjin3wwQcyfvx4Qd+q6tWrZxg1qBJDBdbgwYOVgXPq1ClVcdW7d2+ZNWuWNG7cWG1BRAXUw4cPVY+udevWKUMKVWPuC6YYDLPAC2YaKq/Wr18vt2/fVmPgQmWaY86dP38+U58vxOGYX/h/s2bNlGkHE2/KlClSv359ZWI5l7POSE0xGICIC4Zdx44dlUGI/1euXDmTKTZq1ChlegVe7dq1U9s1USmWK1cuxRBbOREjvoeebfGqFFs7ZrfcfH5FLtxOlzfSmsrtW7clJX8u+fbCDqlT5g05cvSwDPn3D7SLt1e7gTKizycye8UU6dluoGzYuZqmmPasZA6AL0mGJcRH4VB7Pkq2YUul9gxLiI/CofZ8lGzDlkrtGZYQC8OhKWZhUm1YktssOnr0qCxcuFC6du0qy5cvV1VV2FbobCd01otthCNHjszYcnjnzh1lSKHCCtsWt27dKq1bt87UdB7PZlcphuovdyN+dwUWfu1ufu9s8cT2xkmTJr1gSDlmlBNztJViMMWc7aAwAMEDVWjuUyrDqRRDNR62T545c0ZtVcXzw4cP970pViBfQZnwq3ly5cYlmbjwr/LbH/6ZppiBHyx8STIwKT4JidrzSaINXCa1Z2BSfBISteeTRBu4TGrPwKRYFhJNMcsSasty3KYYtkHCmILJg2ombFXElkqcTgkjyN2MHus/duyY6q+FCihUmh05ckT13Hry5ImqJHN6dzmssjPFUJGFLZGdO3dWj4RTKYYtk6gUQzVWlSpVQqYlVE8xmIA4NRJ/CODCOIGN9sEFsaP/F8y/wNMkszPFsPUU20Jh+MEshInonFbp90qxnw79pbRr1Fl+8defyKPHD2mKGfrBwpckQxPjg7CoPR8k2dAlUnuGJsYHYVF7PkiyoUuk9gxNjEVh0RSzKJk2LSVwW+HVq1fliy++UNVMqAaDwYWeWu3bt5c6deook+zkyZOqxxh6j33++edSokQJ1c/r8uXL6llUi8EkC7yyM8Ui7SmG8dGjC73H0C8M/c1g3K1Zs0Ztn0SfNOdyTp9ErzI0ucf63KdPopLMMcWwFRRbQNFc36kIwx8SMNDwNRxG4L6yM8Vwsie2XYLfW2+9pYzD+fPnK2bxNsXu5byV0VNMnuaQ6w8vZfQUO3z0kPbtkwv/uF5erVjrBa1s3rM+aGw8fVLPpw9fkvRw56w8fZIa0EeAn3v62Pt9ZmrP7wrQt35qTx97v8xMU8wvmU6ydQbrtbVt2zZVATZixAhl2qACDCYOTK+SJUuqBvo4/REVVDh1smrVquokRfQWmzBhguolBlMqUlMsu9Mn0Wgf98A8c58+iV5mS5YskR07dqgpGzVqpBrhB1a2odJr3rx5cuDAAdUsH6dbon8ZKtrcjfbR12zMmDGqRxoY4PRL9DCDUQbjDX3BIjHFUFmG3mzoI4a+Y6g2u379uuophnXEq6fY9N8uk/LlK8ie81ukdME0ebXka5lOn5y44HP5dOIvjFHsO681ZaWYMdnIHAhfkgxNjA/CovZ8kGRDl0jtGZoYH4RF7fkgyYYukdozNDEWhUVTzKJkcimJJxC4pTGREaCqDKYbDEI09Nd14RCEOy+fDHv6Hm0HyK+//5kcufKtnLx2WJ48eyz5UvJL7dINJV/OVHmj7z8PCwh70DjeSFMsjnBjHJovSTEC5ONRE6D2okbHB2MkQO3FCJCPR02A2osaHR+MkQC1FyNAPp4tAZpi2SLiDSQQmoAuUwxbI//85z+rCjkcPJAvXz5taYrUFEOgn/74c+nc7O+neTrXo8eP5E/Tfiuj5/y54FM3AAAgAElEQVSPtrVEOzG3T0ZLLrbn+JIUGz8+HT0Bai96dnwyNgLUXmz8+HT0BKi96NnxydgIUHux8ePT2ROgKZY9I95BAiSQBYFoTDEM93H3f5H6Nd6UfHnyy9Wbl2XLNxtk9sopScmappietPElSQ93zsqeYtSAPgL83NPH3u8zU3t+V4C+9VN7+tj7ZWaaYn7JNNdJAnEiEK0pFqdwtAxLU0wLdnU6a8OGDfVMzll9TYDa83X6tS6e2tOK39eTU3u+Tr/WxVN7WvH7YnKaYr5IMxdJAvEj4HdT7JW0arJ01Ob4AebIIQnwJYni0EWA2tNFnvNSe9SALgLUni7ynJfaowbiTYCmWLwJc3wSsJyAn00xGGK//2SM1KhU2/Ism7k8viSZmRc/REXt+SHLZq6R2jMzL36IitrzQ5bNXCO1Z2ZebIqKpphN2eRaSEADAZhiO3bs0DAzp/Q7Ab4k+V0B+tZP7elj7/eZqT2/K0Df+qk9fez9PjO153cFxH/9NMXiz5gzkIDVBGiKWZ1eoxfHlySj02N1cNSe1ek1enHUntHpsTo4as/q9Bq9OGrP6PRYERxNMSvSyEWQgD4CNMX0sff7zHxJ8rsC9K2f2tPH3u8zU3t+V4C+9VN7+tj7fWZqz+8KiP/6aYrFnzFnIAGrCdAUszq9Ri+OL0lGp8fq4Kg9q9Nr9OKoPaPTY3Vw1J7V6TV6cdSe0emxIjiaYlakkYsgAX0EaIrpY+/3mfmS5HcF6Fs/taePvd9npvb8rgB966f29LH3+8zUnt8VEP/10xSLP2NPZ3j27Jncv39f8uXLJzlz5swY++nTp/Lw4UP19Rw5cng6Z7IPBl65cuWSlJSUZF+KkfHTFDMyLb4Iii9JvkizkYuk9oxMiy+CovZ8kWYjF0ntGZkWXwRF7fkizVoXSVMsC/wPHjyQcePGycmTJ1+4q169etK/f3/Pkrdq1SrZuHGjfPzxx1KuXLmMcZ8/fy7Tpk1TMYwcOVLu3LkjM2bMkAEDBgjiw3P9+vWT48ePy8qVK+Wjjz6Sx48fy9ixY6VHjx5SoUIFz2J0BoL5tnTpUnXiIMw4zNG7d28pXrx4VHPdvHkzbvE+evRIJk6cKK+99pq8/fbbYcd369YtmTdvnhw6dEg9U7NmTenevbvkz59fvvzySzVe3bp1wx4vcI179+6VDRs2yNChQyVv3rxhj2PijTTFTMyKP2LiS5I/8mziKqk9E7Pij5ioPX/k2cRVUnsmZsUfMVF7/sizzlXSFAuT/unTp2X27NkybNgwKVy4cJhPhX8bzK0VK1ZIixYtpFOnThkPXr16VUaPHq1+P2LEiExzIybHFHMbK/E0mWCCzZkzR1WlffDBB8rQWb16tTKPhg8frirVIr3iGW+kseB+mI0w0tLS0qRNmzZqiLlz5yqzEUbo9OnTaYq5wNIUi0ZlfMYLAnxJ8oIix4iGALUXDTU+4wUBas8LihwjGgLUXjTU+IwXBKg9LyhyjKwI0BQLUx+Bpti5c+dUJdHgwYOlYMGCsnjxYjVS586dVTXXpEmTlGlUunRp2bdvnzJV7t27pyqOunXrJoUKFco0M8wtVHtheyTGdMwlVI+hqghfR3UYLlQqwZyBmeSYYpcuXVK/btasmZobxg6ugQMHStWqVZWhhzhy584tbdu2lSZNmsiZM2dk4cKF6mtPnjyRBg0ayM6dOzOqlzA3YsJcL730khrvwoULMnXqVBk0aJCUKFFCfe3u3buqeq1du3bKSMI8MM6w3saNG8u7774rZ8+eleXLl0uRIkXUHKmpqSo2XGPGjMkULyqwQo3hjnfIkCGqWg0VcqgIq127tqqOCzTmnMoumJnBYgispjt48KAaEwYoKsNwXbx4URYtWiQ9e/ZUuS5atKh88803cuPGDYEphJyCEX6P+aCXAgUKqOoyrNW9RlQZ7tmzR40LHqgARA5C5ShUzKgiDKUtGHjLli2TLVu2qK2jMFubN2+eEePkyZMlPT1dqlSpIqiKa9++vap8c7gjp+CC3CPGrC6aYmF+iPA2zwnwJclzpBwwTALUXpigeJvnBKg9z5FywDAJUHthguJtnhOg9jxHygEDCNAUC1MSgaYYTKcpU6Yog6lUqVJq+x96fGE7HAwUmCowsWBWwUTq1auXlC9fXr766iu5du1aJqMJIcDQgrEDsw1GUq1atVRlEiqWqlWrpgwYGFG4sjLFsJUSVVzu7ZPY6gizBoYO1gGDDoYSTCusoWvXrsqsg8mG7aIwll5++WX1vTp16kjDhg0zKME0+frrr0Nu+4PRBoPM2U4Jgw4mEMabMGGCMg3r16+v+IATTBeYiO54sxrDHS+MNphvffv2VSYjjB6sA4af+3KbYqFicEw/PLd27VqVh1DbYzEejCSYl4gdMcEUg4mE78EIhS5g/m3evFmZa4FbWgO3T2aVo1AxY/2htIU1HDlyRMUIPSBG6ArsEWOxYsWUEQbWyBHMO2zbxVzQA9Yya9YsxRU5y84U+9WUT8L8SeJtgQR+9NORWqC8klZNfv/JGKlRqbaW+b2YlC9JXlDkGNEQoPaiocZnvCBA7XlBkWNEQ4Dai4Yan/GCALXnBUWOkRUBmmJh6iPY9kkYMjBAYCCsW7dONbiHGQKjAYYPzARsibx9+7YyHXBduXIlw9RyKq3wdZhiMNpgQsBIw/3oIwYTrWXLlrJkyRJlruCK1BRzN5p3zDxUdTnzwkjDNkhUHmFNMPlgysFwgTHk7hWWXS8smDEw/Zz17t69W1UfNW3aNNNWT/c4gSZeuGOgag1GWMeOHZUZ5ja23Gl1m2Lu7aah1oJ7HMMumDzcPcWcvnNYHwxEsM6TJ0+mqjGnws9t/AXOHW6O3M+tX78+qLZgaqKiDrqpUaOGWsL27dtVHt5//31lgsG0LFOmjNIcjFDEj5y7D2twcpdd7zxUitEUC/ODJMhtukwxhAJjbOmozdEHr/lJviRpToCPp6f2fJx8zUun9jQnwMfTU3s+Tr7mpVN7mhPgg+lpioWZ5GCmGAyKb7/9VlWA4YLBgC162HIIgwHb0ZzKIac3Vaj+WY4R06FDB9VYH9VPW7duVePCbHH6mUVjisHgwfMw67ANEwYY+n8FmmL4PbYOYtsktiLClOvTp0+m0yyzqxTDep2tgQ7aSpUqqa2VMHEcAy4rUyzcMWDiHTt2TG0TRGUXmGe3fTIcUyycSjGn0b7bVEK+UZ21YMECuXz5sjIZne2RYJGVKRZujtzcHFM2UFswCcHEfdCC8xzyAMPM6Y0XaIqhChB5QhUhrnAOlKApFuaHSIjbdJpi6md+wZXYFqDxab4kaYTv86mpPZ8LQOPyqT2N8H0+NbXncwFoXD61pxG+T6amKRZmooOZYqj6wlZEVCihQgxb5GCoYBvle++9p3puoVIM2yKdLWhZVYrBGIFpBFMMFWgwqLAtD/2+ojXFsG0RFV8Yr3Xr1pm2KgYzxZwtlahug4ESeMJiqJ5iaD4PBojZvV4Hb+ChAFmZYoHMQo3hTh0qnMAIWwBRIeW+Iq0UC9VTDGYSjCZsdQxmiqF32/jx4+Wtt95S/dnQs8udt1CmWEpKStg5CqwUC6YtxIi+ZzDL0DMMVziVYuiNB0MPhiz0kl3FnMOYpljwD5Fdm/bKz4f9Z8Y3GzapJ5/87+9LoSKpmR6IhylWtXx1+dX3/yCvVWsgOXO+JKfPn5BRM/63LFw364VgaYqF+YcAbyMBFwG+oFMOughQe7rIc15qjxrQRYDa00XeP/PSFAsz18FMMafnF4wkVF6hCuvzzz9X1WLo5QSzA8+F21PM2bK3f/9+1Zfr1VdfVZVa6B0ViSkGowQGDBr9wyRCXzJUm8GsgeEzf/78jKb9wU6vhOmDaq/vfe97LzRZd58+iR5lWKP79EmYZjNnzlTb87CtFL3QYFiVLVs25PZJd7wVK1aUEydOhDUGPiDRSB691lD9hh5YmCdWU8w5fRIVgDD6kNdQp0+6K60qV66stiKi2g8GGfqJoeruu9/9rqq2c3KCNaLiDltuUbEFUzXcHLlNsaz61UXTUwy5RK839JtDc35oEP+HUQuN4zAA3BN40RQL/iGydtFG9Y2WXTL3uAu8Ox6m2H//eLS8Waex/Hbc/5L0S2fkP3/wP/Lo0UP54F9b0RQL8zOft5FAVgT4gk596CJA7ekiz3mpPWpAFwFqTxd5/8xLUyzMXAczxfAoKnJg+jg9tLClDacNOj27sjoh0D21uyoH/aVwWiEao6PJvXtuPJNdTzH0tELFDwwjnPAIkw6N1tFsHz2mrl+/ruJDnMFMMfSSOnr0qFoTzJzAC+tFjzOc/AjDCOaX01gf6921a5fi4j7BEI3pQ21dDIwX2yDDGQMGHbYJwnzCr8M5fTKc7ZNYL+LF6aIHDhxQlX/oWQYeOI0yVE8x5/RGmHMw+tDU/tSpU6ryChV77pyAGXIMliNGjFDzhZMjtykGbrGePgnjD+YutlziQAfkddOmTUob1atXVz3w0FMMvdvQdyywchCsaIoF/xCZOXq+VKtTRV5vXDfLT5l4mGL/89NxcvP2Dfn3P/+rmvvX3/9M6td4Uzp///+iKRbmZz5vIwGaYtSAiQT4l0MTs+KPmKg9f+TZxFVSeyZmxa6YaIrZlc+YVwODBNs3YXTAnOJlHwGYoqhOg/GF/ncw61DZ6D5Qwb1qVImhOX+nTp2UARp40RR7USMwh6eOmiP7dx6So/tPSMWqaTL0k/5So161F26OhynmnqRAvoIy+b8WyaVrF+S7v+pLU8y+H2muSAMBvqBrgM4pFQFqj0LQRYDa00We81J71EC8CdAUizfhJBofFWnY/oetluhlFuo0xyRaEkMNIACzBttzFy1apE4JRRVh165dVZVdqAvVbqgeRF+8YJqgKfYiuWdPn8nxgyelYKGCUvrlkvLNtv3y1ew1MuLfh0rBQgUyPRBvU+w3Pxwljes1l199/lNZuWUJTTF+KpCABwT4gu4BRA4RFQFqLypsfMgDAtSeBxA5RFQEqL2osPGhCAjQFIsAFm8lARJ4kQBNsexV8fDBQxn/39OkfY9WUrl65mq7eJpiPxrwc+nZbpBMXTpW/jT9d0EDZaP97PPHO0ggkABf0KkJXQSoPV3kOS+1Rw3oIkDt6SLvn3lpivkn11xpHAmg1xf6bgVeOAAAhzAE23YYx3ASOjRNsRdxP7j/UNKPn5WK1cpLSu4U0WGK9enwoYzs84nMXTVV/jDln6dgBkZLUyyhPy6czBICfEG3JJFJuAxqLwmTZknI1J4liUzCZVB7SZi0JAuZpliSJYzhmk8AjfhLly4tbdq0MT9YDyKkKRbcFBvz28nStEMjee2tWgnfPglD7Af9fiYbdq6Wn302Msss0xTz4IeAQ/iOAF/QfZdyYxZM7RmTCt8FQu35LuXGLJjaMyYV1gZCU8za1HJhuggEM8XS09PVAQY4zRH9u3r27KlO9pw6daqUKVNGtm3bpk6sbNu2rbRo0ULOnDkjy5cvlyJFisjOnTtVU3ycJIqKM5y0uXTpUnXqZu7cudVYGNP9day9UaNGqjk+Ts/cuHGjrFy5Us3hPqUTJ53Onj1bnWKJuQYMGCBpaWkh5wjGlKZYcKWdO3VBxn36pWxatV0aNq0ng3/YR6rWqvzCzfHYPjn+l3OlUb1mmeZ6/OSRfDHnj/LHqb/J9HWaYro+KThvMhPgC3oyZy+5Y6f2kjt/yRw9tZfM2Uvu2Km95M5fMkRPUywZssQYk4pAoCl248YNmThxorRs2VJq1Kghc+fOFWyr7NChgzrYoFixYtK9e3fBQQfz58+XDz/8UO7evSsTJkxQze3r16+vDK2LFy9K//795euvv1anRsLAOnfunBoPhhkMt3Xr1smQIUMEZteUKVOkffv2UrBgQZkzZ4707dtXChUqpLZ51qxZU5lm+HquXLnUPN9++60yz4YNGyZbt24NOgcq4AIvmmKxyTMeplgkEdEUi4QW7yWBvxPgCzqVoIsAtaeLPOel9qgBXQSoPV3k/TMvTTH/5JorTRCBQFMMVVio6ho8eLCkpKQITnOEyYUKL5hS2GaJCrCbN2/K2LFjpUePHirSVatWSb9+/ZSBhp5lGzZsUEbY9OnTpVmzZspgw2mSML9gnGFsnCrZu3dvVe2FCjFcFy5cUEZYx44dlRnmnCB569YtZdYhDlSrPXjwQI0F82716tVB56hbty5NMY91RFMseqB8SYqeHZ+MjQC1Fxs/Ph09AWovenZ8MjYC1F5s/Ph09ASovejZ8cnwCNAUC48T7yKBsAkEmmIwt1asWJHpeWxVRAP+xYsXR2SKwTAbM2aMoPrMfbVr105atWolu3fvVmYavu/ePnns2DFZtmyZqiyrVauWMt4uX76sxoIZ5r5QtQZTLNgcwfqksVIsbGkEvZGmWPT8+JIUPTs+GRsBai82fnw6egLUXvTs+GRsBKi92Pjx6egJUHvRs+OT4RGgKRYeJ95FAmETCDTFYFThP2xxdKq0MBjMKPQUi6RSDJVjM2bMUM9UqVIlZEy3b9+WSZMmqf5k6CHmXA8fPlQ9xMqVKyevv/66ugdjlihRIuMexIUKsuzmcB6gKRa2NIwzxV5JqyZLR22ObQEan+ZLkkb4Pp+a2vO5ADQun9rTCN/nU1N7PheAxuVTexrh+2RqmmI+STSXmTgCgabY1atXVe8w9PeqU6eOnDhxQk6ePCmNGzdWzfcjMcWGDh0qa9asURVfMLNgsuH32D65a9cuuX79uqoCQ9P98ePHK1MMJteWLVtk0KBBaivmrFmzpGzZsmp7JGJFz7EuXbqo+9auXau2T2KrZrA58FzgRVMsNm3pqhSDIfb7T8ZIjUr/NE1jW0nin+ZLUuKZc8a/E6D2qARdBKg9XeQ5L7VHDegiQO3pIu+feWmK+SfXXGmCCAQ7ffLIkSOqiT62LJYsWVI1vUd1VqSVYjDFcGrlkiVLZMeOHWpFzjZJnCyJHmX79+/P9HX8Blsn0dcMZpn79En0FZs3b54cOHBAnWSJ0y+bNGmiTqkMNoe70s3BCVPMiSVBiDkNCdCYoAa0EuALulb8vp6c2vN1+rUuntrTit/Xk1N7vk5/QhZPUywhmDkJCdhLgKaYvbk1fWV8STI9Q/bGR+3Zm1vTV0btmZ4he+Oj9uzNrekro/ZMz1Dyx0dTLPlzyBWQgFYCNMW04vf15HxJ8nX6tS6e2tOK39eTU3u+Tr/WxVN7WvH7enJqz9fpT8jiaYolBDMnIQF7CdAUsze3pq+ML0mmZ8je+Kg9e3Nr+sqoPdMzZG981J69uTV9ZdSe6RlK/vhoiiV/DrkCEtBKgKaYVvy+npwvSb5Ov9bFU3ta8ft6cmrP1+nXunhqTyt+X09O7fk6/QlZPE2xhGAOPsmzZ8/k/v37ki9fPsmZM6fGSPwxNVjnypVLUlJS/LHgBK2SpliCQHOaFwjwJYmi0EWA2tNFnvNSe9SALgLUni7ynJfaowbiTYCmmMeEV61aJStWrMgYNW/evNKiRQtp3ry5BJ7cd/bsWZkxY4YMGDBASpUq5XEk/xzu+fPnsmvXLlm8eLHcuXNHChYsKJ07d5bXX39dnWSo4zp9+rSAVb9+/QSMsrpu3rwpo0aNkhs3bqjbEHNaWpr06tVLSpcuneWzOAnytddek+rVq8vEiRPVr99+++2YlozYx4wZIw8ePFCx4DTJ999/X6pVqxbTuOE+vHfvXtmwYYPgJMrs2IU7Zqj7sMZx48ZJ06ZNpW7dukFvoykWK2U+Hy0BviRFS47PxUqA2ouVIJ+PlgC1Fy05PhcrAWovVoJ8PloC1F605PhcuARoioVLKsz7YPRcvHhR+vfvr564evWqTJ06VWAcNGrUKMxRvL0NJsry5culb9++Uq5cOYEZh5hg5NSoUcPbycIc7eDBg7Jp0yYZOHBgtpVbMMXGjh0rPXr0kAoVKsjTp09l8+bNgg/I4cOHS4ECBULO6phioQydMMPNdBtMsdmzZ8uwYcMkNTVVDhw4IAsWLFAmXdWqVaMZMqJnaIpFhIs3W0yAL0kWJ9fwpVF7hifI4vCoPYuTa/jSqD3DE2RxeNSexck1ZGk0xTxORKAphuGdr6HaZuHChZI7d2558uSJMnlgrsBAg/ED46pIkSKyc+dOZbbAMIIJ9PDhQ5k3b57s3r1bPdu2bVtp0qSJqlLat2+fzJkzR+7duyeNGzeWd999N1NF2uPHj2XChAmqUqpZs2YZq4WxghhQLYZthYgDY2F+VK6hEgsVZvja3Llz1fg1a9aUbt26SaFChQRmE7Z8Hjp0SLp3767MoFmzZqn78Sxig+HWpk2boOPDFEOVV61atWTp0qXK5MIF47BTp06Z1hBoiuE+99fKli0ry5Ytky1btqjtke7KPLcp5v71rVu3ZNq0aXL8+HFlqmENtWvXVoabEw9Y9+zZU33dfblNscKFC6tvrV+/Xk6ePKlyiYrAYHmBGYn8o7rr6NGjL7DeuHGjrFy5Uh49eqTmhD7AccqUKeoZjI8cbN26Vc2JXI0cOVJVAObJk0fl4vbt24ohKg/BBDmGXsAEY6Wnp6t1X7lyRc2B9WH7LtgULVpUvvnmG1WRBxO3devW8pe//CWjQq9du3Yqn4EXK8U8/hDhcGET4EtS2Kh4o8cEqD2PgXK4sAlQe2Gj4o0eE6D2PAbK4cImQO2FjYo3RkmApliU4EI9FmiKXb9+XSZPniwNGjRQBhcMjq5duypzA8YMzAjHFIN5hW2N9evXV+aIU3H21VdfCcaBSeI8gyovGEDYftm7d28pXry4TJo0SerVq5epIg3bJcePHy/vvfeeVKxY8YWwYQLBVMNYmPvbb78VmDOognKq3FABVb58eUEc165dU/FOnz5dGS6YG4YNjKTLly+r38OYwZa7hg0bSsuWLUOODzMK5tG6detkyJAhyjwDn/bt22eqYAs0xdCLDSYazKGPP/5YmWFHjhyRwYMHKwMRY8AgxPzBTDEYcfg6jCMYRqdOnZL58+er5/fs2aOMMhiD586dU4YgzEn3Ns1gphi+hnuxpRHxBsvLyy+/nJF/GIarV68WmIOodrtw4YIyPjEvtreCH7Z5osINv4Z2wAX90AIrxbAWXNAHdIKtna+88ooyvJwtulgb8oQtpMgJ5ke8+Br0iDGgLdwHzYAhDFAYjtw+6fGHBIfzjABfkjxDyYEiJEDtRQiMt3tGgNrzDCUHipAAtRchMN7uGQFqzzOUHCgEAZpiHksjsKcYTIx33nlHOnToIOfPn8/URwvmidsUc/fYcowP9NyCwYIKnSpVqqhonYbxMK9gUqHKCRcqyWAyOVs38bVAQ8kdHwy0Ll26KKMEBkqZMmVUnywYIqgKgmEDg8sZH9VFTrwwyNCfC6YNnsEY6JvmbMfEfTCS3nrrrZDjw+jBHIsWLVJmGirMgh04EKynGPp4IWbMAdPPMXqw5u3btysOMLNg3jlxOgYZDD4YiGBbokQJVREHpqikgoGJijqsA18HC5iU7u2XoUwxZ0slKv2C5QWVgs49qDBDRRYMJ6c3GkxGVG3hQl86sEBFILa6Iv/ghSuYKebOhdvEQm6c55FLmIkwvqBLmIEwX2HEwRgNNgb6pIVjiv1qyicx/SR1rNE7puf5sD8J8CXJn3k3YdXUnglZ8GcM1J4/827Cqqk9E7LgzxioPX/mPZGrpinmMe1g2yedKQKby4djiqH6B8aM00/LHS5MHlQ2ua9KlSplasCObY8wrLAl0V0p5t7S6TSNd48DQwlb6WA6OVvm3AYbGr07Jkqw7Y2OKfbqq69mNKUPHB9GE6q+YOYhHphE4W6fdMYKNrfbNHKbPY4pBkPKbU65x3I39He+HrhtMLtKMZh8wfKCcbB9ElV4iMFtWIEzqu127Ngh2PKKC/d7aYodPnw40yEQmMO9BZOmmMcfBhwu7gT4khR3xJwgBAFqj9LQRYDa00We81J71IAuAtSeLvL+mZemmMe59toUQ9XXzJkzpVWrVi9Uiq1du1b1n8K2x1AXtkfCDIJZ5u4p5sSJHmTuqin3OKhWco8fTaUY+k2FGj8wZlQy4V70v3L38QpmfDnPOlVq7kq67CrFUHGFeXDwgLtSzKkMc48VjGt2PcWwLTJYXgKfc1eKYass4ka+0U/OMRW9NMVQvQYDEoZn4Emo7m2m7hMnWSnm8QcEh/OUAF+SPMXJwSIgQO1FAIu3ekqA2vMUJweLgAC1FwEs3uopAWrPU5wcLAgBmmIey8JrUww9qtasWZPRUwz9nmBgdOzYUfUBg2GGrYcwelDZhZ5a6EXlvrBFEZVR2AaJbYGoHsPvUa2E7ZMYD32s8GsYIjDbsB0R/amw9S5UTzGnsghzZdVTLNT4MH/wnNMvDQYetkJGYophbjCPpacYeofhkAAYUvjQxe+xtRLGEdhj+yR6azlXdqdPnjhxImheMIbTU87pKYa4kWNUiKH5PmJAjrGNE73PgpliTh82VJyhJ1goQ8vZ2upsn0QPN2yFRG+yOnXqCOJE837kGs33g1WK4YAGPIMtwOAQ7ILxGWz7JPJ55thZ2bB8i9y/+0A+/FEfyZ03d9AxIt0+CQNz3ppp8rvx/yF37t2WD1r3kZ8M+aUUzJ/q8U80hzOZAF+STM6O3bFRe3bn1+TVUXsmZ8fu2Kg9u/Nr8uqoPZOzY0dsNMU8zmM8TDH0ugp2+iRC37Vrlzp98O7du8oYg6mCLXHuCwYCzJcFCxaoZvjoJwUjA1sqcWohGqxj/AMHDmQ63RJjZHX6pNsUQ08u5/RJ9CaDoYTDBWDqhBof68Jz2OK4f/9+FXKk2yfxDLYbenX6JEzFJUuWKJMqVDwwxZwtp1hDuXLlVLWe0/MNvIPlBRxgisGMPHPmTKbTJ938cAAA/kOe0AQ/sKcYKuowP2IdMWKE6skWTk8x6AM6wLdY3BsAABXYSURBVKEC0AH6sqFaDr3csjLWNm3apLZ9wkyDgRZ4hTLFYIadOHRKSpQpLscPnJSPfzbIM1PsePoR+elnI+TX3/9MKpWrKr8Z929SrmR5+aj7/+3xTzSHM5kAX5JMzo7dsVF7dufX5NVReyZnx+7YqD2782vy6qg9k7NjR2w0xezIo/ZVwKhBo3gYcpcuXVKVRzghs3LlytpjMyWAYNsuTYktljhCmWLOmPt3HpI1Czd4aop9tWmh/G3XWvnFiN+rAxI271kvU5Z8If/949GSN8/fDyvgZT8BviTZn2NTV0jtmZoZ++Oi9uzPsakrpPZMzYz9cVF79udY9wppiunOgCXzo/Jp7ty5aushTlBs3bq1qhKDYcHr7wRoinlXKTZ58Wg5duaw/Mf3PlVsD574Vr6Y+0f59cjPJF/e/JScTwjwJckniTZwmdSegUnxSUjUnk8SbeAyqT0Dk+KTkKg9nyRa4zJpimmEz6kTTwDbFNGLDVsTo728GCPauWN9Dj3jcKEXmVeXjkoxmmJeZS+5x+FLUnLnL5mjp/aSOXvJHTu1l9z5S+boqb1kzl5yx07tJXf+kiF6mmLJkCXGGDYB9Mbas2ePuj+wdxpOhJw4caLqvxV4GIF7gqz6woU7xt69e2XDhg2qiX6gAZWeni7Tp09Xfb3Q/B4HILhP23Ricff/yp8/vzo9tHnz5qpfW1YxutcSeHInDmZAJR8OVfDqoinmFUmOEykBviRFSoz3e0WA2vOKJMeJlAC1Fykx3u8VAWrPK5IcJ1IC1F6kxHh/pARoikVKjPcbTQCmWOnSpaVNmzbq8AFs6Xz27JkMGDBAmUnhXOEaTlmNFcoUQ5UZTnN888031WEHOAESByDAPHMfkHDx4kWZNGmSvPvuu1KzZk25du2aarjfuHFjadiwYdSmWDjrj/QeHaYYe4pFmiU77+dLkp15TYZVUXvJkCU7Y6T27MxrMqyK2kuGLNkZI7VnZ15NWhVNMZOywVhiJuA2xTAYTnwcP368vPfee6rpv3PKYp06dWTjxo2ycuVKQfUXKrV69OihTDSn0qxSpUrqNE+cqolqr5MnT8qgQYNUBZhz2iPGx6ECx48fz6j6On/+vKxYsUKtBUbXyJEj1YmTuHBSJsbB2KhkC6zkcgCgSmz16tXy4YcfZlSa4SRQzIe53DHCUDt27Jg6xdN9CinudU7JxLgDBw4UmG24YBqGOrUTX4cBh1NEt23bpvi0bdtWWrRoEbRHnA5TDKdP/vjTj+SXI/8gr1asxdMnY/7JSc4B+JKUnHmzIWpqz4YsJucaqL3kzJsNUVN7NmQxOddA7SVn3pIpappiyZQtxpotgUBTDA/ga+XKlZOWLVtmmGJFixZVJlLfvn2lUKFCMnnyZFWRhcMB3JVi6MGFyq4KFSpI+/btlZHlGGu1atVSvy5VqpQyjU6dOiXz58+XwYMHqwMHQm2fdBbx/Plz2bVrl2zZskWGDBmitjU6F07zHD16tJq3U6dOynBzX+4Yr169KhMmTJCuXbuq+2HiYU2dO3d+wXTDc44phl/DfEO8Dx8+lClTpqhKNBiEWHOxYsXU1k4cEIB1waArXrz4CznQYYqB3fK/LZBf/PUncufebfmgdR/5yZBfSsH8qdlqhDfYQ4AvSfbkMtlWQu0lW8bsiZfasyeXybYSai/ZMmZPvNSePbk0dSU0xUzNDOOKikAoU8zZUukYWiVLllRGWMeOHZUZ5t5aGWiKoWoKlVUwnByTDZVi5cuXV1sc+/XrJyVKlBAYNdgemSdPHtm/f3+Wphi2V2J+mF3Y2lmlSpUX1nvnzh1Zvny57N69W1WcodqtWrVqqlrLHePTp0+VqQVTDd/D/agqQ5VbYCWaY4rB/EMFHYzCGjVqqLm3b9+unuvVq5fqeeasOVQ1mxNwdqZYOInsWKN3OLfxHhLIRIAvSRSELgLUni7ynJfaowZ0EaD2dJHnvNQeNRBvAjTF4k2Y4yeUQLiVYtg+iS2Hy5YtU1VdqPrC9kkYS+GaYtgSOXv2bBk2bFjG9khnsVk12nfugYmGrZDoKYZqrWBVWLgXptfhw4dl4cKFqmqsbt26L5hiX3/9taxfv17u3bunhq9Xr16Wphh6mo0dO1at2TH7nJhhpqGKjqZYQqXLyaIgwJekKKDxEU8IUHueYOQgURCg9qKAxkc8IUDteYKRg0RBgNqLAhofiYgATbGIcPFm0wmE21MMxpJzocoK5pazxTJcUwxmEirFsAUz3EoxmFbYjojKMGzFdLZnNm3aVJldzuX0D2vUqFHG19xxuX/tNOtHHKiIc38vq0oxnMQJ48upUmOlmOnqZnyBBPiSRE3oIkDt6SLPeak9akAXAWpPF3nOS+1RA/EmQFMs3oQ5fkIJZHf6pLN9Es3j0csLjfPRRB99uMqWLau2E65du1bS09PVtkYYZqG2Twb2FEPFGcZBpdWVK1dk3bp1qooM4zsXtkR+8cUX0rx5c3n99dfV6ZNo7o8m+DC0nOvgwYMyb9486d27tzogAM+h51fFihVVtZg7xkOHDqkDA9CXLFeuXDJjxgz1f8SBZvuoCPvggw/Us+H2FHOvmdsnEyphThYBAb4kRQCLt3pKgNrzFCcHi4AAtRcBLN7qKQFqz1OcHCwCAtReBLB4a1QEaIpFhY0PmUoAppdzMiPMKGwTbNeunerzhcvdJB9bJzdv3qy2JzqnT2L75IULF9Spjaj+ck6fDNZTDJVdwU6fxFholI8xYKqNGDFCNb53LjTknzlzply+fFkKFiyomtnjGfeFrZXoS7ZkyRJBI32YXOjdBUMMa3HHiK2XMMU2bdokqampUr16dWXK4VRKVKNheyYMQBhvOBkTVzinT3L7pKkqZ1wOAb4kUQu6CFB7ushzXmqPGtBFgNrTRZ7zUnvUQLwJ0BSLN2GOTwKWE4BZt2PHDstXyeWZSIAvSSZmxR8xUXv+yLOJq6T2TMyKP2Ki9vyRZxNXSe2ZmBW7YqIpZlc+uRoSSDgBmmIJR84J/0GAL0mUgi4C1J4u8pyX2qMGdBGg9nSR57zUHjUQbwI0xeJNmOOTgOUEaIpZnmCDl8eXJIOTY3lo1J7lCTZ4edSewcmxPDRqz/IEG7w8as/g5FgSGk0xSxLJZZCALgI0xXSR57x8SaIGdBGg9nSR57zUHjWgiwC1p4s856X2qIF4E6ApFm/CHJ8ELCdAU8zyBBu8PL4kGZwcy0Oj9ixPsMHLo/YMTo7loVF7lifY4OVRewYnx5LQaIpZkkgugwR0EaAppos85+VLEjWgiwC1p4s856X2qAFdBKg9XeQ5L7VHDcSbAE2xeBPm+CRgOQGaYpYn2ODl8SXJ4ORYHhq1Z3mCDV4etWdwciwPjdqzPMEGL4/aMzg5loRGU8ySRHIZJKCLAE0xXeQ5L1+SqAFdBKg9XeQ5L7VHDegiQO3pIs95qT1qIN4EaIrFmzDHJwHLCYwePVo+/vhjy1fJ5ZlI4Ny5c1KuXDkTQ2NMlhOg9ixPsMHLo/YMTo7loVF7lifY4OVRewYnx5LQaIpZkkgugwRIgARIgARIgARIgARIgARIgARIgARIIHwCNMXCZ8U7SYAESIAESIAESIAESIAESIAESIAESIAELCFAU8ySRHIZJEACJEACJEACJEACJEACJEACJEACJEAC4ROgKRY+K95JAiRAAiRAAiRAAiRAAiRAAiRAAiRAAiRgCQGaYpYkkssgARIgARIgARIgARIgARIgARIgARIgARIInwBNsfBZ8U4SIAESIAESIAESIAESIAESIAESIAESIAFLCNAUsySRXAYJJJrA/fv3Zfbs2bJv3z7JnTu3tG3bVpo0aSI5cuRIdCiczwcEHj9+LAcOHJDNmzdLkSJFpHfv3hmrhgbnzJkjd+/elQoVKkj//v3VPbxIIFYCz58/l40bN8rq1asFn3lpaWnSq1cvKV26tDjfW7lypTx69Ehq164tPXr0kHz58sU6LZ8ngQx9Odpzf7ZRexRIogicPHlSxo0bJz179pS6devycy9R4H08z/bt22XWrFkZBPA+N3LkSClUqJD685h/5vpYHHFcOk2xOMLl0CRgM4H169fLoUOHZODAgXLr1i2ZMmWKdOvWTSpXrmzzsrk2TQRgwD579kyePn2q/g/jCxe0N378eGnZsqXUqVNHvSxdvHhRff+ll17SFC2ntYXAiRMnZN68edKvXz8pVaqU0tfp06flww8/lMuXL8vUqVOVQVumTBn1Eo+X906dOtmyfK5DI4Fg2rt69ar07dtXzp8/T+1pzI1fpsY/Rk2aNEmOHDmi/kyFKXbu3Dlqzy8C0LTOVatWqZnbtGmTKQJqT1NCfDItTTGfJJrLJAEvCcCYmDx5stSvX1/9h2v69OmqegLmBC8SiBcBvCw5phfmOHbsmOBrgwcPlrx580p6erqqGhsyZIj6V0VeJBALgYMHD8r169elUaNGahgYYtAbTLK9e/cKvj9gwABVIYuKRfwrNrSH6lleJBALgRs3bgj+q1SpkhoGetuwYYMMHTqU2osFLJ8Nm8C2bdvk8OHD6jOwRYsWyhRDFQ8/98JGyBujIIC/T1SpUkXefPPNTE9Te1HA5CNhE6ApFjYq3kgCJOAQePDggSqnb9q0qXpJwhXqX3ZIjQS8JBBoirn/oghT7ObNm/Lll1+qf9UuXLiwl1NzLBIQVMheunRJunfvrrZUug1at2EGLfIiAa8IoGIHZj+MflQiBn4OUntekeY4DgEYYTAnunTpIgsXLsx436P2qJF4EsDWcOw8wWfa7du3JX/+/OrPW7QnoPbiSZ5j0xSjBkiABCImQFMsYmR8wCMCNMU8AslhIiZw6tQp1Udx0KBBUrJkSb6gR0yQD0RDACb/nj175JVXXlFViQULFqT2ogHJZ8ImAGNi/vz56nPujTfeyPSPoDQmwsbIG6MggJ0o2K6bmpoqZcuWld27d8u6detk+PDhgspF/kNUFFD5SFgEaIqFhYk3kQAJuAnQFKMedBGgKaaLvL/nvXbtmvrX61atWqnedbj4l0N/ayKRq8dfFJ3KRGzdXbt2Lf9ymMgE+Gyuo0ePKo05W8PdOwP4ueczMWheLv6+MXHiRNVfDH0WaYppTojF09MUszi5XBoJxIsAe4rFiyzHzY4Ae4plR4jf95oATp2EIYb+Jk4PRczB/iZek+Z4bgIXLlwQ/IXQ6SmG7USoVBw2bJjq88S+TtRLvAhg2+TOnTtfGL5du3aqLQG1Fy/yHBd/3qIqGz3FUlJS1GegY4rhH6eoPWokXgRoisWLLMclAcsJoLcOGkujwfmdO3d4+qTl+TZleYGmGE6fHDNmjGoCDMOCp0+akik74nAMMZyq27p1a9VQ37lwEhYOHOnZs6eUL1+ep0/akXJjVoG//C1evFj9GVu8eHFVKYaDRFC9g5NPqT1jUmV1IIE7A/i5Z3W6tS8Of+biRPF33nlHvdO5t0/i7xr83NOeImsDoClmbWq5MBKIL4GHDx/KvHnz1B9YOGmtbdu20qRJk0x/aYxvBBzdjwQCTTEwQNXErFmzBAZZhQoVVJP9IkWK+BEP1+wxARzkgJfwwGvgwIFqGyWqxWBcPHr0SDUC7tGjh+TLl8/jKDicHwk8e/ZMnWaKzzz8eev+bEPPJ2rPj6pI/JoDTTFqL/E58NuMMP+nTZumzP+iRYuqRvuvvvqqUHt+U0Ji10tTLLG8ORsJkAAJkAAJkAAJkAAJkAAJkAAJkAAJkIABBGiKGZAEhkACJEACJEACJEACJEACJEACJEACJEACJJBYAjTFEsubs5EACZAACZAACZAACZAACZAACZAACZAACRhAgKaYAUlgCCRAAiRAAiRAAiRAAiRAAiRAAiRAAiRAAoklQFMssbw5GwmQAAmQAAmQAAmQAAmQAAmQAAmQAAmQgAEEaIoZkASGQAIkQAIkQAIkQAIkQAIkQAIkQAIkQAIkkFgCNMUSy5uzkQAJkAAJkAAJkAAJkAAJkAAJkAAJkAAJGECAppgBSWAIJEACJEACJEACJEACJEACJEACJEACJEACiSVAUyyxvDkbCZAACZAACZAACZAACZAACZAACZAACZCAAQRoihmQBIZAAiRAAiRAAiRAAiRAAiRAAiRAAiRAAiSQWAI0xRLLm7ORAAmQAAmQAAmQAAmQAAmQAAmQAAmQAAkYQICmmAFJYAgkQAIkQAIkQAIkQAIkQAIkQAIkQAIkQAKJJUBTLLG8ORsJkAAJkAAJkAAJkAAJkAAJkAAJkAAJkIABBGiKGZAEhkACJEACJEACJEACJEACJEACJEACJEACJJBYAjTFEsubs5EACZAACZAACZAACZAACZAACZAACZAACRhAgKaYAUlgCCRAAiRAAiRAAiRAAiRAAiRAAiRAAiRAAoklQFMssbw5GwmQAAmQAAmQAAmQAAmQAAmQAAmQAAmQgAEEaIoZkASGQAIkQAIkQAIkQAIkQAIkQAIkQAIkQAIkkFgCNMUSy5uzkQAJkAAJkAAJkAAJkAAJkAAJkAAJkAAJGECAppgBSWAIJEACJEACJEACJEACJEACJEACJEACJEACiSVAUyyxvDkbCZAACZAACZAACZAACZAACZAACZAACZCAAQRoihmQBIZAAiRAAiRAAiRAAiRAAiRAAiRAAiRAAiSQWAI0xRLLm7ORAAmQAAmQAAmQAAmQAAmQAAmQAAmQAAkYQICmmAFJYAgkQAIkQAIkQAIkQAIkQAIkQAIkQAIkQAKJJUBTLLG8ORsJkAAJkAAJkAAJkAAJkAAJkAAJkAAJkIABBGiKGZAEhkACJEACJEACJEACJEACJEACJEACJEACJJBYAjTFEsubs5EACZAACZAACZAACZAACZAACZAACZAACRhAgKaYAUlgCCRAAiRAAiRAAiRAAiRAAiRAAiRAAiRAAoklQFMssbw5GwmQAAmQAAmQAAmQAAmQAAmQAAmQAAmQgAEEaIoZkASGQAIkQAIkQAIkQAIkQAIkQAIkQAIkQAIkkFgCNMUSy5uzkQAJkAAJkAAJkAAJkAAJkAAJkAAJkAAJGECAppgBSWAIJEACJEACJEACJEACJEACJEACJEACJEACiSVAUyyxvDkbCZAACZAACZAACZAACZAACZAACZAACZCAAQRoihmQBIZAAiRAAiRAAiRAAiRAAiRAAiRAAiRAAiSQWAI0xRLLm7ORAAmQAAmQAAmQAAmQAAmQAAmQAAmQAAkYQICmmAFJYAgkQAIkQAIkQAIkQAIkQAIkQAIkQAIkQAKJJUBTLLG8ORsJkAAJkAAJkAAJkAAJkAAJkAAJkAAJkIABBGiKGZAEhkACJEACJEACJEACJEACJEACJEACJEACJJBYAjTFEsubs5EACZAACZAACZAACZAACZAACZAACZAACRhAgKaYAUlgCCRAAiRAAiRAAiRAAiRAAiRAAiRAAiRAAokl8P8DpuB9RASfN5sAAAAASUVORK5CYII=">
            <a:extLst>
              <a:ext uri="{FF2B5EF4-FFF2-40B4-BE49-F238E27FC236}">
                <a16:creationId xmlns:a16="http://schemas.microsoft.com/office/drawing/2014/main" id="{CAD5A4E4-94B9-43BF-9DFD-F172AB6A5B5D}"/>
              </a:ext>
            </a:extLst>
          </p:cNvPr>
          <p:cNvSpPr>
            <a:spLocks noChangeAspect="1" noChangeArrowheads="1"/>
          </p:cNvSpPr>
          <p:nvPr/>
        </p:nvSpPr>
        <p:spPr bwMode="auto">
          <a:xfrm>
            <a:off x="1641765" y="768927"/>
            <a:ext cx="5590308" cy="55903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08218D58-98EB-4CE3-9C1A-A32740B84F44}"/>
              </a:ext>
            </a:extLst>
          </p:cNvPr>
          <p:cNvPicPr>
            <a:picLocks noChangeAspect="1"/>
          </p:cNvPicPr>
          <p:nvPr/>
        </p:nvPicPr>
        <p:blipFill>
          <a:blip r:embed="rId3"/>
          <a:stretch>
            <a:fillRect/>
          </a:stretch>
        </p:blipFill>
        <p:spPr>
          <a:xfrm>
            <a:off x="882498" y="249381"/>
            <a:ext cx="8087254" cy="5000718"/>
          </a:xfrm>
          <a:prstGeom prst="rect">
            <a:avLst/>
          </a:prstGeom>
        </p:spPr>
      </p:pic>
    </p:spTree>
    <p:extLst>
      <p:ext uri="{BB962C8B-B14F-4D97-AF65-F5344CB8AC3E}">
        <p14:creationId xmlns:p14="http://schemas.microsoft.com/office/powerpoint/2010/main" val="3910922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ctrTitle"/>
          </p:nvPr>
        </p:nvSpPr>
        <p:spPr>
          <a:xfrm>
            <a:off x="1530175" y="3077050"/>
            <a:ext cx="6767100" cy="70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dirty="0"/>
              <a:t>The Washington Navy Yard</a:t>
            </a:r>
            <a:endParaRPr dirty="0"/>
          </a:p>
        </p:txBody>
      </p:sp>
      <p:sp>
        <p:nvSpPr>
          <p:cNvPr id="83" name="Shape 83"/>
          <p:cNvSpPr txBox="1">
            <a:spLocks noGrp="1"/>
          </p:cNvSpPr>
          <p:nvPr>
            <p:ph type="subTitle" idx="1"/>
          </p:nvPr>
        </p:nvSpPr>
        <p:spPr>
          <a:xfrm>
            <a:off x="1530175" y="3710550"/>
            <a:ext cx="6927900" cy="470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Background</a:t>
            </a:r>
            <a:endParaRPr dirty="0"/>
          </a:p>
        </p:txBody>
      </p:sp>
      <p:sp>
        <p:nvSpPr>
          <p:cNvPr id="84" name="Shape 84"/>
          <p:cNvSpPr txBox="1"/>
          <p:nvPr/>
        </p:nvSpPr>
        <p:spPr>
          <a:xfrm>
            <a:off x="502600" y="3039900"/>
            <a:ext cx="802500" cy="7863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3000" dirty="0">
                <a:solidFill>
                  <a:srgbClr val="2E3037"/>
                </a:solidFill>
                <a:latin typeface="Quicksand"/>
                <a:ea typeface="Quicksand"/>
                <a:cs typeface="Quicksand"/>
                <a:sym typeface="Quicksand"/>
              </a:rPr>
              <a:t>2</a:t>
            </a:r>
            <a:endParaRPr sz="3000" dirty="0">
              <a:solidFill>
                <a:srgbClr val="2E3037"/>
              </a:solidFill>
              <a:latin typeface="Quicksand"/>
              <a:ea typeface="Quicksand"/>
              <a:cs typeface="Quicksand"/>
              <a:sym typeface="Quicksan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Shape 127"/>
          <p:cNvPicPr preferRelativeResize="0"/>
          <p:nvPr/>
        </p:nvPicPr>
        <p:blipFill>
          <a:blip r:embed="rId3"/>
          <a:stretch>
            <a:fillRect/>
          </a:stretch>
        </p:blipFill>
        <p:spPr>
          <a:xfrm>
            <a:off x="-886265" y="2489982"/>
            <a:ext cx="4515730" cy="2754818"/>
          </a:xfrm>
          <a:prstGeom prst="ellipse">
            <a:avLst/>
          </a:prstGeom>
          <a:noFill/>
          <a:ln w="28575" cap="flat" cmpd="sng">
            <a:solidFill>
              <a:srgbClr val="2E3037"/>
            </a:solidFill>
            <a:prstDash val="solid"/>
            <a:round/>
            <a:headEnd type="none" w="sm" len="sm"/>
            <a:tailEnd type="none" w="sm" len="sm"/>
          </a:ln>
        </p:spPr>
      </p:pic>
      <p:sp>
        <p:nvSpPr>
          <p:cNvPr id="128" name="Shape 128"/>
          <p:cNvSpPr txBox="1">
            <a:spLocks noGrp="1"/>
          </p:cNvSpPr>
          <p:nvPr>
            <p:ph type="title"/>
          </p:nvPr>
        </p:nvSpPr>
        <p:spPr>
          <a:xfrm>
            <a:off x="1165475" y="665975"/>
            <a:ext cx="6858000" cy="4599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br>
              <a:rPr lang="en-US" sz="3200" dirty="0">
                <a:solidFill>
                  <a:srgbClr val="39C0BA"/>
                </a:solidFill>
              </a:rPr>
            </a:br>
            <a:r>
              <a:rPr lang="en-US" sz="3200" dirty="0">
                <a:solidFill>
                  <a:srgbClr val="39C0BA"/>
                </a:solidFill>
              </a:rPr>
              <a:t>Summary of Events </a:t>
            </a:r>
            <a:endParaRPr sz="3200" dirty="0">
              <a:solidFill>
                <a:srgbClr val="39C0BA"/>
              </a:solidFill>
            </a:endParaRPr>
          </a:p>
        </p:txBody>
      </p:sp>
      <p:sp>
        <p:nvSpPr>
          <p:cNvPr id="129" name="Shape 129"/>
          <p:cNvSpPr txBox="1">
            <a:spLocks noGrp="1"/>
          </p:cNvSpPr>
          <p:nvPr>
            <p:ph type="body" idx="1"/>
          </p:nvPr>
        </p:nvSpPr>
        <p:spPr>
          <a:xfrm>
            <a:off x="3801900" y="2885875"/>
            <a:ext cx="4221600" cy="2401800"/>
          </a:xfrm>
          <a:prstGeom prst="rect">
            <a:avLst/>
          </a:prstGeom>
        </p:spPr>
        <p:txBody>
          <a:bodyPr spcFirstLastPara="1" wrap="square" lIns="91425" tIns="91425" rIns="91425" bIns="91425" anchor="ctr" anchorCtr="0">
            <a:noAutofit/>
          </a:bodyPr>
          <a:lstStyle/>
          <a:p>
            <a:pPr marL="0" lvl="0" indent="0">
              <a:buNone/>
            </a:pPr>
            <a:r>
              <a:rPr lang="en-US" dirty="0">
                <a:hlinkClick r:id="rId4"/>
              </a:rPr>
              <a:t>https://www.youtube.com/watch?v=3w3NSwFcdas</a:t>
            </a:r>
            <a:r>
              <a:rPr lang="en-US" dirty="0"/>
              <a:t> </a:t>
            </a:r>
            <a:endParaRPr dirty="0"/>
          </a:p>
        </p:txBody>
      </p:sp>
    </p:spTree>
    <p:extLst>
      <p:ext uri="{BB962C8B-B14F-4D97-AF65-F5344CB8AC3E}">
        <p14:creationId xmlns:p14="http://schemas.microsoft.com/office/powerpoint/2010/main" val="469604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Shape 134"/>
          <p:cNvPicPr preferRelativeResize="0"/>
          <p:nvPr/>
        </p:nvPicPr>
        <p:blipFill>
          <a:blip r:embed="rId3"/>
          <a:stretch>
            <a:fillRect/>
          </a:stretch>
        </p:blipFill>
        <p:spPr>
          <a:xfrm>
            <a:off x="901875" y="853336"/>
            <a:ext cx="8242124" cy="5151327"/>
          </a:xfrm>
          <a:prstGeom prst="rect">
            <a:avLst/>
          </a:prstGeom>
          <a:noFill/>
          <a:ln>
            <a:noFill/>
          </a:ln>
        </p:spPr>
      </p:pic>
      <p:sp>
        <p:nvSpPr>
          <p:cNvPr id="135" name="Shape 135"/>
          <p:cNvSpPr txBox="1">
            <a:spLocks noGrp="1"/>
          </p:cNvSpPr>
          <p:nvPr>
            <p:ph type="body" idx="4294967295"/>
          </p:nvPr>
        </p:nvSpPr>
        <p:spPr>
          <a:xfrm>
            <a:off x="1171500" y="2894550"/>
            <a:ext cx="2653200" cy="1068900"/>
          </a:xfrm>
          <a:prstGeom prst="rect">
            <a:avLst/>
          </a:prstGeom>
        </p:spPr>
        <p:txBody>
          <a:bodyPr spcFirstLastPara="1" wrap="square" lIns="91425" tIns="91425" rIns="91425" bIns="91425" anchor="ctr" anchorCtr="0">
            <a:noAutofit/>
          </a:bodyPr>
          <a:lstStyle/>
          <a:p>
            <a:pPr marL="0" lvl="0" indent="0" rtl="0">
              <a:spcBef>
                <a:spcPts val="600"/>
              </a:spcBef>
              <a:spcAft>
                <a:spcPts val="0"/>
              </a:spcAft>
              <a:buNone/>
            </a:pPr>
            <a:r>
              <a:rPr lang="en-US" sz="1800" b="1" dirty="0">
                <a:solidFill>
                  <a:srgbClr val="F3F3F3"/>
                </a:solidFill>
              </a:rPr>
              <a:t>  </a:t>
            </a:r>
          </a:p>
          <a:p>
            <a:pPr marL="0" lvl="0" indent="0" rtl="0">
              <a:spcBef>
                <a:spcPts val="600"/>
              </a:spcBef>
              <a:spcAft>
                <a:spcPts val="0"/>
              </a:spcAft>
              <a:buNone/>
            </a:pPr>
            <a:endParaRPr sz="1800" b="1" dirty="0">
              <a:solidFill>
                <a:srgbClr val="F3F3F3"/>
              </a:solidFill>
            </a:endParaRPr>
          </a:p>
        </p:txBody>
      </p:sp>
      <p:grpSp>
        <p:nvGrpSpPr>
          <p:cNvPr id="136" name="Shape 136"/>
          <p:cNvGrpSpPr/>
          <p:nvPr/>
        </p:nvGrpSpPr>
        <p:grpSpPr>
          <a:xfrm>
            <a:off x="800299" y="-7800"/>
            <a:ext cx="190200" cy="6857700"/>
            <a:chOff x="808650" y="-7800"/>
            <a:chExt cx="190200" cy="6857700"/>
          </a:xfrm>
        </p:grpSpPr>
        <p:sp>
          <p:nvSpPr>
            <p:cNvPr id="137" name="Shape 137"/>
            <p:cNvSpPr/>
            <p:nvPr/>
          </p:nvSpPr>
          <p:spPr>
            <a:xfrm>
              <a:off x="808650" y="3333900"/>
              <a:ext cx="190200" cy="190200"/>
            </a:xfrm>
            <a:prstGeom prst="ellipse">
              <a:avLst/>
            </a:prstGeom>
            <a:solidFill>
              <a:srgbClr val="39C0BA"/>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38" name="Shape 138"/>
            <p:cNvCxnSpPr>
              <a:endCxn id="137" idx="0"/>
            </p:cNvCxnSpPr>
            <p:nvPr/>
          </p:nvCxnSpPr>
          <p:spPr>
            <a:xfrm>
              <a:off x="903750" y="-7800"/>
              <a:ext cx="0" cy="3341700"/>
            </a:xfrm>
            <a:prstGeom prst="straightConnector1">
              <a:avLst/>
            </a:prstGeom>
            <a:noFill/>
            <a:ln w="9525" cap="flat" cmpd="sng">
              <a:solidFill>
                <a:srgbClr val="FFFFFF"/>
              </a:solidFill>
              <a:prstDash val="solid"/>
              <a:round/>
              <a:headEnd type="none" w="med" len="med"/>
              <a:tailEnd type="none" w="med" len="med"/>
            </a:ln>
          </p:spPr>
        </p:cxnSp>
        <p:cxnSp>
          <p:nvCxnSpPr>
            <p:cNvPr id="139" name="Shape 139"/>
            <p:cNvCxnSpPr>
              <a:stCxn id="137" idx="4"/>
            </p:cNvCxnSpPr>
            <p:nvPr/>
          </p:nvCxnSpPr>
          <p:spPr>
            <a:xfrm>
              <a:off x="903750" y="3524100"/>
              <a:ext cx="0" cy="3325800"/>
            </a:xfrm>
            <a:prstGeom prst="straightConnector1">
              <a:avLst/>
            </a:prstGeom>
            <a:noFill/>
            <a:ln w="9525" cap="flat" cmpd="sng">
              <a:solidFill>
                <a:srgbClr val="FFFFFF"/>
              </a:solidFill>
              <a:prstDash val="solid"/>
              <a:round/>
              <a:headEnd type="none" w="med" len="med"/>
              <a:tailEnd type="none" w="med" len="med"/>
            </a:ln>
          </p:spPr>
        </p:cxn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1165498" y="356461"/>
            <a:ext cx="6858000" cy="1637319"/>
          </a:xfrm>
          <a:prstGeom prst="rect">
            <a:avLst/>
          </a:prstGeom>
        </p:spPr>
        <p:txBody>
          <a:bodyPr spcFirstLastPara="1" wrap="square" lIns="91425" tIns="91425" rIns="91425" bIns="91425" anchor="b" anchorCtr="0">
            <a:noAutofit/>
          </a:bodyPr>
          <a:lstStyle/>
          <a:p>
            <a:pPr lvl="0"/>
            <a:br>
              <a:rPr lang="en-US" sz="3200" dirty="0"/>
            </a:br>
            <a:r>
              <a:rPr lang="en-US" sz="3200" dirty="0"/>
              <a:t>Naval Support Activity Washington (NSAW) &amp; Naval District Washington (NDW)</a:t>
            </a:r>
            <a:endParaRPr sz="3200" dirty="0">
              <a:solidFill>
                <a:srgbClr val="39C0BA"/>
              </a:solidFill>
            </a:endParaRPr>
          </a:p>
        </p:txBody>
      </p:sp>
      <p:sp>
        <p:nvSpPr>
          <p:cNvPr id="95" name="Shape 95"/>
          <p:cNvSpPr txBox="1">
            <a:spLocks noGrp="1"/>
          </p:cNvSpPr>
          <p:nvPr>
            <p:ph type="body" idx="1"/>
          </p:nvPr>
        </p:nvSpPr>
        <p:spPr>
          <a:xfrm>
            <a:off x="1165498" y="1600200"/>
            <a:ext cx="6858000" cy="4967700"/>
          </a:xfrm>
          <a:prstGeom prst="rect">
            <a:avLst/>
          </a:prstGeom>
        </p:spPr>
        <p:txBody>
          <a:bodyPr spcFirstLastPara="1" wrap="square" lIns="91425" tIns="91425" rIns="91425" bIns="91425" anchor="t" anchorCtr="0">
            <a:noAutofit/>
          </a:bodyPr>
          <a:lstStyle/>
          <a:p>
            <a:pPr marL="38100" lvl="0" indent="0">
              <a:buNone/>
            </a:pPr>
            <a:endParaRPr lang="en-US" dirty="0"/>
          </a:p>
          <a:p>
            <a:r>
              <a:rPr lang="en-US" sz="2400" dirty="0"/>
              <a:t>The Navy Yard installation is patrolled by its own internal police personnel and operates its own emergency services center.</a:t>
            </a:r>
            <a:endParaRPr lang="en" dirty="0"/>
          </a:p>
          <a:p>
            <a:pPr marL="38100" indent="0">
              <a:spcBef>
                <a:spcPts val="0"/>
              </a:spcBef>
              <a:buNone/>
            </a:pPr>
            <a:endParaRPr lang="en-US" dirty="0"/>
          </a:p>
          <a:p>
            <a:pPr>
              <a:spcBef>
                <a:spcPts val="0"/>
              </a:spcBef>
            </a:pPr>
            <a:endParaRPr lang="en-US" dirty="0"/>
          </a:p>
          <a:p>
            <a:pPr marL="457200" lvl="0" indent="-419100" rtl="0">
              <a:spcBef>
                <a:spcPts val="0"/>
              </a:spcBef>
              <a:spcAft>
                <a:spcPts val="0"/>
              </a:spcAft>
              <a:buSzPts val="3000"/>
              <a:buChar char="◦"/>
            </a:pPr>
            <a:endParaRPr dirty="0"/>
          </a:p>
          <a:p>
            <a:pPr marL="0" lvl="0" indent="0" rtl="0">
              <a:spcBef>
                <a:spcPts val="60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012945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Shape 134"/>
          <p:cNvPicPr preferRelativeResize="0"/>
          <p:nvPr/>
        </p:nvPicPr>
        <p:blipFill>
          <a:blip r:embed="rId3"/>
          <a:stretch>
            <a:fillRect/>
          </a:stretch>
        </p:blipFill>
        <p:spPr>
          <a:xfrm>
            <a:off x="895398" y="365761"/>
            <a:ext cx="5939742" cy="5966460"/>
          </a:xfrm>
          <a:prstGeom prst="rect">
            <a:avLst/>
          </a:prstGeom>
          <a:noFill/>
          <a:ln>
            <a:noFill/>
          </a:ln>
        </p:spPr>
      </p:pic>
      <p:sp>
        <p:nvSpPr>
          <p:cNvPr id="135" name="Shape 135"/>
          <p:cNvSpPr txBox="1">
            <a:spLocks noGrp="1"/>
          </p:cNvSpPr>
          <p:nvPr>
            <p:ph type="body" idx="4294967295"/>
          </p:nvPr>
        </p:nvSpPr>
        <p:spPr>
          <a:xfrm>
            <a:off x="1171500" y="2894550"/>
            <a:ext cx="2653200" cy="1068900"/>
          </a:xfrm>
          <a:prstGeom prst="rect">
            <a:avLst/>
          </a:prstGeom>
        </p:spPr>
        <p:txBody>
          <a:bodyPr spcFirstLastPara="1" wrap="square" lIns="91425" tIns="91425" rIns="91425" bIns="91425" anchor="ctr" anchorCtr="0">
            <a:noAutofit/>
          </a:bodyPr>
          <a:lstStyle/>
          <a:p>
            <a:pPr marL="0" lvl="0" indent="0" rtl="0">
              <a:spcBef>
                <a:spcPts val="600"/>
              </a:spcBef>
              <a:spcAft>
                <a:spcPts val="0"/>
              </a:spcAft>
              <a:buNone/>
            </a:pPr>
            <a:r>
              <a:rPr lang="en-US" sz="1800" b="1" dirty="0">
                <a:solidFill>
                  <a:srgbClr val="F3F3F3"/>
                </a:solidFill>
              </a:rPr>
              <a:t>  </a:t>
            </a:r>
          </a:p>
          <a:p>
            <a:pPr marL="0" lvl="0" indent="0" rtl="0">
              <a:spcBef>
                <a:spcPts val="600"/>
              </a:spcBef>
              <a:spcAft>
                <a:spcPts val="0"/>
              </a:spcAft>
              <a:buNone/>
            </a:pPr>
            <a:endParaRPr sz="1800" b="1" dirty="0">
              <a:solidFill>
                <a:srgbClr val="F3F3F3"/>
              </a:solidFill>
            </a:endParaRPr>
          </a:p>
        </p:txBody>
      </p:sp>
      <p:grpSp>
        <p:nvGrpSpPr>
          <p:cNvPr id="136" name="Shape 136"/>
          <p:cNvGrpSpPr/>
          <p:nvPr/>
        </p:nvGrpSpPr>
        <p:grpSpPr>
          <a:xfrm>
            <a:off x="800299" y="-7800"/>
            <a:ext cx="190200" cy="6857700"/>
            <a:chOff x="808650" y="-7800"/>
            <a:chExt cx="190200" cy="6857700"/>
          </a:xfrm>
        </p:grpSpPr>
        <p:sp>
          <p:nvSpPr>
            <p:cNvPr id="137" name="Shape 137"/>
            <p:cNvSpPr/>
            <p:nvPr/>
          </p:nvSpPr>
          <p:spPr>
            <a:xfrm>
              <a:off x="808650" y="3333900"/>
              <a:ext cx="190200" cy="190200"/>
            </a:xfrm>
            <a:prstGeom prst="ellipse">
              <a:avLst/>
            </a:prstGeom>
            <a:solidFill>
              <a:srgbClr val="39C0BA"/>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38" name="Shape 138"/>
            <p:cNvCxnSpPr>
              <a:endCxn id="137" idx="0"/>
            </p:cNvCxnSpPr>
            <p:nvPr/>
          </p:nvCxnSpPr>
          <p:spPr>
            <a:xfrm>
              <a:off x="903750" y="-7800"/>
              <a:ext cx="0" cy="3341700"/>
            </a:xfrm>
            <a:prstGeom prst="straightConnector1">
              <a:avLst/>
            </a:prstGeom>
            <a:noFill/>
            <a:ln w="9525" cap="flat" cmpd="sng">
              <a:solidFill>
                <a:srgbClr val="FFFFFF"/>
              </a:solidFill>
              <a:prstDash val="solid"/>
              <a:round/>
              <a:headEnd type="none" w="med" len="med"/>
              <a:tailEnd type="none" w="med" len="med"/>
            </a:ln>
          </p:spPr>
        </p:cxnSp>
        <p:cxnSp>
          <p:nvCxnSpPr>
            <p:cNvPr id="139" name="Shape 139"/>
            <p:cNvCxnSpPr>
              <a:stCxn id="137" idx="4"/>
            </p:cNvCxnSpPr>
            <p:nvPr/>
          </p:nvCxnSpPr>
          <p:spPr>
            <a:xfrm>
              <a:off x="903750" y="3524100"/>
              <a:ext cx="0" cy="3325800"/>
            </a:xfrm>
            <a:prstGeom prst="straightConnector1">
              <a:avLst/>
            </a:prstGeom>
            <a:noFill/>
            <a:ln w="9525" cap="flat" cmpd="sng">
              <a:solidFill>
                <a:srgbClr val="FFFFFF"/>
              </a:solidFill>
              <a:prstDash val="solid"/>
              <a:round/>
              <a:headEnd type="none" w="med" len="med"/>
              <a:tailEnd type="none" w="med" len="med"/>
            </a:ln>
          </p:spPr>
        </p:cxnSp>
      </p:grpSp>
    </p:spTree>
    <p:extLst>
      <p:ext uri="{BB962C8B-B14F-4D97-AF65-F5344CB8AC3E}">
        <p14:creationId xmlns:p14="http://schemas.microsoft.com/office/powerpoint/2010/main" val="366500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ctrTitle" idx="4294967295"/>
          </p:nvPr>
        </p:nvSpPr>
        <p:spPr>
          <a:xfrm>
            <a:off x="1377875" y="2655750"/>
            <a:ext cx="4776600" cy="1546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6000" b="1" dirty="0">
                <a:solidFill>
                  <a:srgbClr val="2E3037"/>
                </a:solidFill>
              </a:rPr>
              <a:t>69 Minutes </a:t>
            </a:r>
            <a:endParaRPr sz="6000" b="1" dirty="0">
              <a:solidFill>
                <a:srgbClr val="2E3037"/>
              </a:solidFill>
            </a:endParaRPr>
          </a:p>
        </p:txBody>
      </p:sp>
      <p:sp>
        <p:nvSpPr>
          <p:cNvPr id="184" name="Shape 184"/>
          <p:cNvSpPr txBox="1">
            <a:spLocks noGrp="1"/>
          </p:cNvSpPr>
          <p:nvPr>
            <p:ph type="subTitle" idx="4294967295"/>
          </p:nvPr>
        </p:nvSpPr>
        <p:spPr>
          <a:xfrm>
            <a:off x="1377900" y="3786750"/>
            <a:ext cx="4776600" cy="1323900"/>
          </a:xfrm>
          <a:prstGeom prst="rect">
            <a:avLst/>
          </a:prstGeom>
        </p:spPr>
        <p:txBody>
          <a:bodyPr spcFirstLastPara="1" wrap="square" lIns="91425" tIns="91425" rIns="91425" bIns="91425" anchor="t" anchorCtr="0">
            <a:noAutofit/>
          </a:bodyPr>
          <a:lstStyle/>
          <a:p>
            <a:pPr marL="0" lvl="0" indent="0">
              <a:buNone/>
            </a:pPr>
            <a:r>
              <a:rPr lang="en-US" sz="2400" dirty="0"/>
              <a:t>*Approximately 70% of the active shooter incidents analyzed concluded in 5 minutes or less. </a:t>
            </a:r>
            <a:endParaRPr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p:nvPr/>
        </p:nvSpPr>
        <p:spPr>
          <a:xfrm>
            <a:off x="-318125" y="2204575"/>
            <a:ext cx="2448900" cy="2448900"/>
          </a:xfrm>
          <a:prstGeom prst="ellipse">
            <a:avLst/>
          </a:prstGeom>
          <a:solidFill>
            <a:srgbClr val="39C0BA"/>
          </a:solidFill>
          <a:ln w="28575" cap="flat" cmpd="sng">
            <a:solidFill>
              <a:srgbClr val="2E303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 name="Shape 101"/>
          <p:cNvSpPr txBox="1">
            <a:spLocks noGrp="1"/>
          </p:cNvSpPr>
          <p:nvPr>
            <p:ph type="ctrTitle" idx="4294967295"/>
          </p:nvPr>
        </p:nvSpPr>
        <p:spPr>
          <a:xfrm>
            <a:off x="2430050" y="2655750"/>
            <a:ext cx="6028200" cy="1546500"/>
          </a:xfrm>
          <a:prstGeom prst="rect">
            <a:avLst/>
          </a:prstGeom>
        </p:spPr>
        <p:txBody>
          <a:bodyPr spcFirstLastPara="1" wrap="square" lIns="91425" tIns="91425" rIns="91425" bIns="91425" anchor="ctr" anchorCtr="0">
            <a:noAutofit/>
          </a:bodyPr>
          <a:lstStyle/>
          <a:p>
            <a:pPr lvl="0"/>
            <a:r>
              <a:rPr lang="en" sz="6000" dirty="0"/>
              <a:t>Clausewit</a:t>
            </a:r>
            <a:r>
              <a:rPr lang="en-US" sz="6000" dirty="0"/>
              <a:t>z’ </a:t>
            </a:r>
            <a:r>
              <a:rPr lang="en-US" sz="6000" i="1" dirty="0"/>
              <a:t>Fog of War </a:t>
            </a:r>
            <a:endParaRPr sz="6000" dirty="0"/>
          </a:p>
        </p:txBody>
      </p:sp>
      <p:sp>
        <p:nvSpPr>
          <p:cNvPr id="102" name="Shape 102"/>
          <p:cNvSpPr txBox="1">
            <a:spLocks noGrp="1"/>
          </p:cNvSpPr>
          <p:nvPr>
            <p:ph type="subTitle" idx="4294967295"/>
          </p:nvPr>
        </p:nvSpPr>
        <p:spPr>
          <a:xfrm>
            <a:off x="2430050" y="3896350"/>
            <a:ext cx="6028200" cy="10464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sz="2400" dirty="0"/>
              <a:t> </a:t>
            </a:r>
            <a:endParaRPr sz="2400" dirty="0"/>
          </a:p>
        </p:txBody>
      </p:sp>
      <p:grpSp>
        <p:nvGrpSpPr>
          <p:cNvPr id="103" name="Shape 103"/>
          <p:cNvGrpSpPr/>
          <p:nvPr/>
        </p:nvGrpSpPr>
        <p:grpSpPr>
          <a:xfrm>
            <a:off x="347933" y="2870643"/>
            <a:ext cx="1116779" cy="1116779"/>
            <a:chOff x="2594050" y="1631825"/>
            <a:chExt cx="439625" cy="439625"/>
          </a:xfrm>
        </p:grpSpPr>
        <p:sp>
          <p:nvSpPr>
            <p:cNvPr id="104" name="Shape 10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2782413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p:nvPr/>
        </p:nvSpPr>
        <p:spPr>
          <a:xfrm flipH="1">
            <a:off x="5776882" y="1727823"/>
            <a:ext cx="446987" cy="1002494"/>
          </a:xfrm>
          <a:prstGeom prst="rect">
            <a:avLst/>
          </a:prstGeom>
          <a:solidFill>
            <a:srgbClr val="2E303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000" dirty="0">
              <a:solidFill>
                <a:srgbClr val="39C0BA"/>
              </a:solidFill>
              <a:latin typeface="Quicksand"/>
              <a:ea typeface="Quicksand"/>
              <a:cs typeface="Quicksand"/>
              <a:sym typeface="Quicksand"/>
            </a:endParaRPr>
          </a:p>
        </p:txBody>
      </p:sp>
      <p:sp>
        <p:nvSpPr>
          <p:cNvPr id="267" name="Shape 267"/>
          <p:cNvSpPr txBox="1">
            <a:spLocks noGrp="1"/>
          </p:cNvSpPr>
          <p:nvPr>
            <p:ph type="body" idx="4294967295"/>
          </p:nvPr>
        </p:nvSpPr>
        <p:spPr>
          <a:xfrm>
            <a:off x="1319400" y="3139849"/>
            <a:ext cx="3231300" cy="3296119"/>
          </a:xfrm>
          <a:prstGeom prst="rect">
            <a:avLst/>
          </a:prstGeom>
        </p:spPr>
        <p:txBody>
          <a:bodyPr spcFirstLastPara="1" wrap="square" lIns="91425" tIns="91425" rIns="91425" bIns="91425" anchor="t" anchorCtr="0">
            <a:noAutofit/>
          </a:bodyPr>
          <a:lstStyle/>
          <a:p>
            <a:pPr marL="0" lvl="0" indent="0">
              <a:buNone/>
            </a:pPr>
            <a:r>
              <a:rPr lang="en-US" sz="2800" dirty="0"/>
              <a:t>Mobile Phone Policy</a:t>
            </a:r>
            <a:endParaRPr sz="2800" b="1" dirty="0"/>
          </a:p>
          <a:p>
            <a:pPr marL="285750" indent="-285750"/>
            <a:r>
              <a:rPr lang="en-US" sz="1800" dirty="0"/>
              <a:t>An additional factor in the communication gap included the mobile phone policy exhibited for building 197, which prohibited cell phone use. </a:t>
            </a:r>
          </a:p>
          <a:p>
            <a:pPr marL="0" lvl="0" indent="0" rtl="0">
              <a:spcBef>
                <a:spcPts val="600"/>
              </a:spcBef>
              <a:spcAft>
                <a:spcPts val="0"/>
              </a:spcAft>
              <a:buNone/>
            </a:pPr>
            <a:endParaRPr sz="1800" dirty="0"/>
          </a:p>
        </p:txBody>
      </p:sp>
      <p:sp>
        <p:nvSpPr>
          <p:cNvPr id="268" name="Shape 268"/>
          <p:cNvSpPr/>
          <p:nvPr/>
        </p:nvSpPr>
        <p:spPr>
          <a:xfrm>
            <a:off x="5523468" y="815563"/>
            <a:ext cx="2483749" cy="5226870"/>
          </a:xfrm>
          <a:custGeom>
            <a:avLst/>
            <a:gdLst/>
            <a:ahLst/>
            <a:cxnLst/>
            <a:rect l="0" t="0" r="0" b="0"/>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noFill/>
          <a:ln w="9525" cap="flat" cmpd="sng">
            <a:solidFill>
              <a:srgbClr val="999FA9"/>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050" name="Picture 2" descr="Image result for prohibited sign">
            <a:extLst>
              <a:ext uri="{FF2B5EF4-FFF2-40B4-BE49-F238E27FC236}">
                <a16:creationId xmlns:a16="http://schemas.microsoft.com/office/drawing/2014/main" id="{907032B9-D118-43FD-B887-AA043C0B8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838092" y="2656273"/>
            <a:ext cx="1827804" cy="1827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Shape 288"/>
          <p:cNvSpPr txBox="1">
            <a:spLocks noGrp="1"/>
          </p:cNvSpPr>
          <p:nvPr>
            <p:ph type="subTitle" idx="4294967295"/>
          </p:nvPr>
        </p:nvSpPr>
        <p:spPr>
          <a:xfrm>
            <a:off x="1336100" y="3022650"/>
            <a:ext cx="7337700" cy="812700"/>
          </a:xfrm>
          <a:prstGeom prst="rect">
            <a:avLst/>
          </a:prstGeom>
        </p:spPr>
        <p:txBody>
          <a:bodyPr spcFirstLastPara="1" wrap="square" lIns="91425" tIns="91425" rIns="91425" bIns="91425" anchor="ctr" anchorCtr="0">
            <a:noAutofit/>
          </a:bodyPr>
          <a:lstStyle/>
          <a:p>
            <a:pPr marL="0" lvl="0" indent="0" rtl="0">
              <a:spcBef>
                <a:spcPts val="600"/>
              </a:spcBef>
              <a:spcAft>
                <a:spcPts val="0"/>
              </a:spcAft>
              <a:buNone/>
            </a:pPr>
            <a:r>
              <a:rPr lang="en-US" sz="3600" b="1" dirty="0">
                <a:solidFill>
                  <a:srgbClr val="F3F3F3"/>
                </a:solidFill>
              </a:rPr>
              <a:t>Due to the sensitive nature of this content, </a:t>
            </a:r>
            <a:r>
              <a:rPr lang="en-US" sz="3600" b="1" dirty="0"/>
              <a:t>at any point in the presentation you need a break or wish to step out, you are invited to do so. </a:t>
            </a:r>
            <a:endParaRPr sz="3600" b="1" dirty="0">
              <a:solidFill>
                <a:srgbClr val="F3F3F3"/>
              </a:solidFill>
            </a:endParaRPr>
          </a:p>
        </p:txBody>
      </p:sp>
    </p:spTree>
    <p:extLst>
      <p:ext uri="{BB962C8B-B14F-4D97-AF65-F5344CB8AC3E}">
        <p14:creationId xmlns:p14="http://schemas.microsoft.com/office/powerpoint/2010/main" val="4014916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ctrTitle"/>
          </p:nvPr>
        </p:nvSpPr>
        <p:spPr>
          <a:xfrm>
            <a:off x="1530175" y="3077050"/>
            <a:ext cx="6767100" cy="709800"/>
          </a:xfrm>
          <a:prstGeom prst="rect">
            <a:avLst/>
          </a:prstGeom>
        </p:spPr>
        <p:txBody>
          <a:bodyPr spcFirstLastPara="1" wrap="square" lIns="91425" tIns="91425" rIns="91425" bIns="91425" anchor="ctr" anchorCtr="0">
            <a:noAutofit/>
          </a:bodyPr>
          <a:lstStyle/>
          <a:p>
            <a:pPr lvl="0"/>
            <a:r>
              <a:rPr lang="en-US" dirty="0"/>
              <a:t>OPNAVINST 3440.17</a:t>
            </a:r>
            <a:endParaRPr dirty="0"/>
          </a:p>
        </p:txBody>
      </p:sp>
      <p:sp>
        <p:nvSpPr>
          <p:cNvPr id="83" name="Shape 83"/>
          <p:cNvSpPr txBox="1">
            <a:spLocks noGrp="1"/>
          </p:cNvSpPr>
          <p:nvPr>
            <p:ph type="subTitle" idx="1"/>
          </p:nvPr>
        </p:nvSpPr>
        <p:spPr>
          <a:xfrm>
            <a:off x="1530175" y="3710550"/>
            <a:ext cx="6927900" cy="470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t>Navy Installation Emergency Management Program</a:t>
            </a:r>
            <a:endParaRPr dirty="0"/>
          </a:p>
        </p:txBody>
      </p:sp>
      <p:sp>
        <p:nvSpPr>
          <p:cNvPr id="84" name="Shape 84"/>
          <p:cNvSpPr txBox="1"/>
          <p:nvPr/>
        </p:nvSpPr>
        <p:spPr>
          <a:xfrm>
            <a:off x="502600" y="3039900"/>
            <a:ext cx="802500" cy="7863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3000" dirty="0">
                <a:solidFill>
                  <a:srgbClr val="2E3037"/>
                </a:solidFill>
                <a:latin typeface="Quicksand"/>
                <a:ea typeface="Quicksand"/>
                <a:cs typeface="Quicksand"/>
                <a:sym typeface="Quicksand"/>
              </a:rPr>
              <a:t>3</a:t>
            </a:r>
            <a:endParaRPr sz="3000" dirty="0">
              <a:solidFill>
                <a:srgbClr val="2E3037"/>
              </a:solidFill>
              <a:latin typeface="Quicksand"/>
              <a:ea typeface="Quicksand"/>
              <a:cs typeface="Quicksand"/>
              <a:sym typeface="Quicksand"/>
            </a:endParaRPr>
          </a:p>
        </p:txBody>
      </p:sp>
    </p:spTree>
    <p:extLst>
      <p:ext uri="{BB962C8B-B14F-4D97-AF65-F5344CB8AC3E}">
        <p14:creationId xmlns:p14="http://schemas.microsoft.com/office/powerpoint/2010/main" val="3196731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1165475" y="665975"/>
            <a:ext cx="6858000" cy="459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dirty="0"/>
              <a:t>PAPA 5354 Response and Recovery</a:t>
            </a:r>
            <a:endParaRPr dirty="0"/>
          </a:p>
        </p:txBody>
      </p:sp>
      <p:sp>
        <p:nvSpPr>
          <p:cNvPr id="213" name="Shape 213"/>
          <p:cNvSpPr txBox="1">
            <a:spLocks noGrp="1"/>
          </p:cNvSpPr>
          <p:nvPr>
            <p:ph type="body" idx="1"/>
          </p:nvPr>
        </p:nvSpPr>
        <p:spPr>
          <a:xfrm>
            <a:off x="1165475" y="1673975"/>
            <a:ext cx="2403600" cy="1608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b="1" dirty="0"/>
              <a:t>Prevent</a:t>
            </a:r>
            <a:endParaRPr b="1" dirty="0"/>
          </a:p>
          <a:p>
            <a:pPr marL="0" lvl="0" indent="0" rtl="0">
              <a:spcBef>
                <a:spcPts val="600"/>
              </a:spcBef>
              <a:spcAft>
                <a:spcPts val="0"/>
              </a:spcAft>
              <a:buNone/>
            </a:pPr>
            <a:r>
              <a:rPr lang="en" sz="1400" dirty="0"/>
              <a:t>What you can</a:t>
            </a:r>
            <a:endParaRPr sz="1400" dirty="0"/>
          </a:p>
        </p:txBody>
      </p:sp>
      <p:sp>
        <p:nvSpPr>
          <p:cNvPr id="214" name="Shape 214"/>
          <p:cNvSpPr txBox="1">
            <a:spLocks noGrp="1"/>
          </p:cNvSpPr>
          <p:nvPr>
            <p:ph type="body" idx="2"/>
          </p:nvPr>
        </p:nvSpPr>
        <p:spPr>
          <a:xfrm>
            <a:off x="3692250" y="1673975"/>
            <a:ext cx="2403600" cy="1608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dirty="0"/>
              <a:t>Protect</a:t>
            </a:r>
          </a:p>
          <a:p>
            <a:pPr marL="0" lvl="0" indent="0" rtl="0">
              <a:spcBef>
                <a:spcPts val="600"/>
              </a:spcBef>
              <a:spcAft>
                <a:spcPts val="0"/>
              </a:spcAft>
              <a:buNone/>
            </a:pPr>
            <a:r>
              <a:rPr lang="en-US" sz="1400" dirty="0"/>
              <a:t>What you can’t prevent</a:t>
            </a:r>
          </a:p>
        </p:txBody>
      </p:sp>
      <p:sp>
        <p:nvSpPr>
          <p:cNvPr id="215" name="Shape 215"/>
          <p:cNvSpPr txBox="1">
            <a:spLocks noGrp="1"/>
          </p:cNvSpPr>
          <p:nvPr>
            <p:ph type="body" idx="3"/>
          </p:nvPr>
        </p:nvSpPr>
        <p:spPr>
          <a:xfrm>
            <a:off x="6219025" y="1673975"/>
            <a:ext cx="2403600" cy="1608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dirty="0"/>
              <a:t>Mitigate</a:t>
            </a:r>
            <a:endParaRPr b="1" dirty="0"/>
          </a:p>
          <a:p>
            <a:pPr marL="0" lvl="0" indent="0" rtl="0">
              <a:spcBef>
                <a:spcPts val="600"/>
              </a:spcBef>
              <a:spcAft>
                <a:spcPts val="0"/>
              </a:spcAft>
              <a:buNone/>
            </a:pPr>
            <a:r>
              <a:rPr lang="en" sz="1400" dirty="0"/>
              <a:t>What you can’r p</a:t>
            </a:r>
            <a:r>
              <a:rPr lang="en-US" sz="1400" dirty="0"/>
              <a:t>protect</a:t>
            </a:r>
            <a:endParaRPr sz="1400" dirty="0"/>
          </a:p>
          <a:p>
            <a:pPr marL="0" lvl="0" indent="0" rtl="0">
              <a:spcBef>
                <a:spcPts val="600"/>
              </a:spcBef>
              <a:spcAft>
                <a:spcPts val="0"/>
              </a:spcAft>
              <a:buNone/>
            </a:pPr>
            <a:endParaRPr sz="1200" dirty="0"/>
          </a:p>
        </p:txBody>
      </p:sp>
      <p:sp>
        <p:nvSpPr>
          <p:cNvPr id="216" name="Shape 216"/>
          <p:cNvSpPr txBox="1">
            <a:spLocks noGrp="1"/>
          </p:cNvSpPr>
          <p:nvPr>
            <p:ph type="body" idx="1"/>
          </p:nvPr>
        </p:nvSpPr>
        <p:spPr>
          <a:xfrm>
            <a:off x="1165475" y="3959975"/>
            <a:ext cx="2403600" cy="1608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dirty="0"/>
              <a:t>Prepare</a:t>
            </a:r>
            <a:endParaRPr b="1" dirty="0"/>
          </a:p>
          <a:p>
            <a:pPr marL="0" lvl="0" indent="0" rtl="0">
              <a:spcBef>
                <a:spcPts val="600"/>
              </a:spcBef>
              <a:spcAft>
                <a:spcPts val="0"/>
              </a:spcAft>
              <a:buNone/>
            </a:pPr>
            <a:r>
              <a:rPr lang="en" sz="1400" dirty="0"/>
              <a:t>For what you can’t mitigate </a:t>
            </a:r>
            <a:endParaRPr sz="1400" dirty="0"/>
          </a:p>
        </p:txBody>
      </p:sp>
      <p:sp>
        <p:nvSpPr>
          <p:cNvPr id="217" name="Shape 217"/>
          <p:cNvSpPr txBox="1">
            <a:spLocks noGrp="1"/>
          </p:cNvSpPr>
          <p:nvPr>
            <p:ph type="body" idx="2"/>
          </p:nvPr>
        </p:nvSpPr>
        <p:spPr>
          <a:xfrm>
            <a:off x="3692250" y="3959975"/>
            <a:ext cx="2403600" cy="1608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dirty="0"/>
              <a:t>Respond</a:t>
            </a:r>
            <a:endParaRPr b="1" dirty="0"/>
          </a:p>
          <a:p>
            <a:pPr marL="0" lvl="0" indent="0" rtl="0">
              <a:spcBef>
                <a:spcPts val="600"/>
              </a:spcBef>
              <a:spcAft>
                <a:spcPts val="0"/>
              </a:spcAft>
              <a:buNone/>
            </a:pPr>
            <a:r>
              <a:rPr lang="en" sz="1400" dirty="0"/>
              <a:t>To what occurs</a:t>
            </a:r>
            <a:endParaRPr sz="1400" dirty="0"/>
          </a:p>
        </p:txBody>
      </p:sp>
      <p:sp>
        <p:nvSpPr>
          <p:cNvPr id="218" name="Shape 218"/>
          <p:cNvSpPr txBox="1">
            <a:spLocks noGrp="1"/>
          </p:cNvSpPr>
          <p:nvPr>
            <p:ph type="body" idx="3"/>
          </p:nvPr>
        </p:nvSpPr>
        <p:spPr>
          <a:xfrm>
            <a:off x="6219025" y="3959975"/>
            <a:ext cx="2403600" cy="16080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dirty="0"/>
              <a:t>Re</a:t>
            </a:r>
            <a:r>
              <a:rPr lang="en-US" b="1" dirty="0"/>
              <a:t>cover</a:t>
            </a:r>
            <a:endParaRPr b="1" dirty="0"/>
          </a:p>
          <a:p>
            <a:pPr marL="0" lvl="0" indent="0" rtl="0">
              <a:spcBef>
                <a:spcPts val="600"/>
              </a:spcBef>
              <a:spcAft>
                <a:spcPts val="0"/>
              </a:spcAft>
              <a:buNone/>
            </a:pPr>
            <a:r>
              <a:rPr lang="en" sz="1400" dirty="0"/>
              <a:t>From what you must</a:t>
            </a:r>
            <a:endParaRPr sz="1400" dirty="0"/>
          </a:p>
          <a:p>
            <a:pPr marL="0" lvl="0" indent="0" rtl="0">
              <a:spcBef>
                <a:spcPts val="600"/>
              </a:spcBef>
              <a:spcAft>
                <a:spcPts val="0"/>
              </a:spcAft>
              <a:buNone/>
            </a:pPr>
            <a:endParaRPr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1165475" y="665975"/>
            <a:ext cx="6858000" cy="459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2800" dirty="0"/>
              <a:t>National Incident Management System (NIMS) Key Principles</a:t>
            </a:r>
            <a:endParaRPr sz="2800" dirty="0"/>
          </a:p>
        </p:txBody>
      </p:sp>
      <p:cxnSp>
        <p:nvCxnSpPr>
          <p:cNvPr id="202" name="Shape 202"/>
          <p:cNvCxnSpPr/>
          <p:nvPr/>
        </p:nvCxnSpPr>
        <p:spPr>
          <a:xfrm rot="10800000">
            <a:off x="1482251" y="4992908"/>
            <a:ext cx="0" cy="1159200"/>
          </a:xfrm>
          <a:prstGeom prst="straightConnector1">
            <a:avLst/>
          </a:prstGeom>
          <a:noFill/>
          <a:ln w="9525" cap="flat" cmpd="sng">
            <a:solidFill>
              <a:srgbClr val="999FA9"/>
            </a:solidFill>
            <a:prstDash val="solid"/>
            <a:round/>
            <a:headEnd type="none" w="lg" len="lg"/>
            <a:tailEnd type="oval" w="lg" len="lg"/>
          </a:ln>
        </p:spPr>
      </p:cxnSp>
      <p:cxnSp>
        <p:nvCxnSpPr>
          <p:cNvPr id="203" name="Shape 203"/>
          <p:cNvCxnSpPr/>
          <p:nvPr/>
        </p:nvCxnSpPr>
        <p:spPr>
          <a:xfrm rot="10800000">
            <a:off x="1482251" y="1607182"/>
            <a:ext cx="0" cy="1159200"/>
          </a:xfrm>
          <a:prstGeom prst="straightConnector1">
            <a:avLst/>
          </a:prstGeom>
          <a:noFill/>
          <a:ln w="9525" cap="flat" cmpd="sng">
            <a:solidFill>
              <a:srgbClr val="999FA9"/>
            </a:solidFill>
            <a:prstDash val="solid"/>
            <a:round/>
            <a:headEnd type="none" w="lg" len="lg"/>
            <a:tailEnd type="oval" w="lg" len="lg"/>
          </a:ln>
        </p:spPr>
      </p:cxnSp>
      <p:sp>
        <p:nvSpPr>
          <p:cNvPr id="204" name="Shape 204"/>
          <p:cNvSpPr txBox="1"/>
          <p:nvPr/>
        </p:nvSpPr>
        <p:spPr>
          <a:xfrm>
            <a:off x="2215650" y="3612950"/>
            <a:ext cx="2310300" cy="381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dirty="0">
                <a:solidFill>
                  <a:srgbClr val="F3F3F3"/>
                </a:solidFill>
                <a:latin typeface="Quicksand"/>
                <a:ea typeface="Quicksand"/>
                <a:cs typeface="Quicksand"/>
                <a:sym typeface="Quicksand"/>
              </a:rPr>
              <a:t>Planning</a:t>
            </a:r>
            <a:endParaRPr sz="1800" dirty="0">
              <a:solidFill>
                <a:srgbClr val="F3F3F3"/>
              </a:solidFill>
              <a:latin typeface="Quicksand"/>
              <a:ea typeface="Quicksand"/>
              <a:cs typeface="Quicksand"/>
              <a:sym typeface="Quicksand"/>
            </a:endParaRPr>
          </a:p>
        </p:txBody>
      </p:sp>
      <p:sp>
        <p:nvSpPr>
          <p:cNvPr id="205" name="Shape 205"/>
          <p:cNvSpPr txBox="1"/>
          <p:nvPr/>
        </p:nvSpPr>
        <p:spPr>
          <a:xfrm>
            <a:off x="2215651" y="5305825"/>
            <a:ext cx="2310300" cy="381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dirty="0">
                <a:solidFill>
                  <a:srgbClr val="F3F3F3"/>
                </a:solidFill>
                <a:latin typeface="Quicksand"/>
                <a:ea typeface="Quicksand"/>
                <a:cs typeface="Quicksand"/>
                <a:sym typeface="Quicksand"/>
              </a:rPr>
              <a:t>Training and E</a:t>
            </a:r>
            <a:r>
              <a:rPr lang="en-US" sz="1800" dirty="0" err="1">
                <a:solidFill>
                  <a:srgbClr val="F3F3F3"/>
                </a:solidFill>
                <a:latin typeface="Quicksand"/>
                <a:ea typeface="Quicksand"/>
                <a:cs typeface="Quicksand"/>
                <a:sym typeface="Quicksand"/>
              </a:rPr>
              <a:t>xercises</a:t>
            </a:r>
            <a:endParaRPr sz="1800" dirty="0">
              <a:solidFill>
                <a:srgbClr val="F3F3F3"/>
              </a:solidFill>
              <a:latin typeface="Quicksand"/>
              <a:ea typeface="Quicksand"/>
              <a:cs typeface="Quicksand"/>
              <a:sym typeface="Quicksand"/>
            </a:endParaRPr>
          </a:p>
        </p:txBody>
      </p:sp>
      <p:sp>
        <p:nvSpPr>
          <p:cNvPr id="206" name="Shape 206"/>
          <p:cNvSpPr txBox="1"/>
          <p:nvPr/>
        </p:nvSpPr>
        <p:spPr>
          <a:xfrm>
            <a:off x="2215650" y="1920075"/>
            <a:ext cx="2310300" cy="381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dirty="0">
                <a:solidFill>
                  <a:srgbClr val="F3F3F3"/>
                </a:solidFill>
                <a:latin typeface="Quicksand"/>
                <a:ea typeface="Quicksand"/>
                <a:cs typeface="Quicksand"/>
                <a:sym typeface="Quicksand"/>
              </a:rPr>
              <a:t>Command and Control</a:t>
            </a:r>
            <a:endParaRPr sz="1800" dirty="0">
              <a:solidFill>
                <a:srgbClr val="F3F3F3"/>
              </a:solidFill>
              <a:latin typeface="Quicksand"/>
              <a:ea typeface="Quicksand"/>
              <a:cs typeface="Quicksand"/>
              <a:sym typeface="Quicksand"/>
            </a:endParaRPr>
          </a:p>
        </p:txBody>
      </p:sp>
      <p:cxnSp>
        <p:nvCxnSpPr>
          <p:cNvPr id="207" name="Shape 207"/>
          <p:cNvCxnSpPr/>
          <p:nvPr/>
        </p:nvCxnSpPr>
        <p:spPr>
          <a:xfrm rot="10800000">
            <a:off x="1482251" y="3300045"/>
            <a:ext cx="0" cy="1159200"/>
          </a:xfrm>
          <a:prstGeom prst="straightConnector1">
            <a:avLst/>
          </a:prstGeom>
          <a:noFill/>
          <a:ln w="9525" cap="flat" cmpd="sng">
            <a:solidFill>
              <a:srgbClr val="999FA9"/>
            </a:solidFill>
            <a:prstDash val="solid"/>
            <a:round/>
            <a:headEnd type="none" w="lg" len="lg"/>
            <a:tailEnd type="oval" w="lg" len="lg"/>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1165475" y="665975"/>
            <a:ext cx="6858000" cy="459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2800" dirty="0"/>
              <a:t>Continued</a:t>
            </a:r>
            <a:endParaRPr sz="2800" dirty="0"/>
          </a:p>
        </p:txBody>
      </p:sp>
      <p:cxnSp>
        <p:nvCxnSpPr>
          <p:cNvPr id="202" name="Shape 202"/>
          <p:cNvCxnSpPr/>
          <p:nvPr/>
        </p:nvCxnSpPr>
        <p:spPr>
          <a:xfrm rot="10800000">
            <a:off x="1482251" y="4992908"/>
            <a:ext cx="0" cy="1159200"/>
          </a:xfrm>
          <a:prstGeom prst="straightConnector1">
            <a:avLst/>
          </a:prstGeom>
          <a:noFill/>
          <a:ln w="9525" cap="flat" cmpd="sng">
            <a:solidFill>
              <a:srgbClr val="999FA9"/>
            </a:solidFill>
            <a:prstDash val="solid"/>
            <a:round/>
            <a:headEnd type="none" w="lg" len="lg"/>
            <a:tailEnd type="oval" w="lg" len="lg"/>
          </a:ln>
        </p:spPr>
      </p:cxnSp>
      <p:cxnSp>
        <p:nvCxnSpPr>
          <p:cNvPr id="203" name="Shape 203"/>
          <p:cNvCxnSpPr/>
          <p:nvPr/>
        </p:nvCxnSpPr>
        <p:spPr>
          <a:xfrm rot="10800000">
            <a:off x="1482251" y="1607182"/>
            <a:ext cx="0" cy="1159200"/>
          </a:xfrm>
          <a:prstGeom prst="straightConnector1">
            <a:avLst/>
          </a:prstGeom>
          <a:noFill/>
          <a:ln w="9525" cap="flat" cmpd="sng">
            <a:solidFill>
              <a:srgbClr val="999FA9"/>
            </a:solidFill>
            <a:prstDash val="solid"/>
            <a:round/>
            <a:headEnd type="none" w="lg" len="lg"/>
            <a:tailEnd type="oval" w="lg" len="lg"/>
          </a:ln>
        </p:spPr>
      </p:cxnSp>
      <p:sp>
        <p:nvSpPr>
          <p:cNvPr id="204" name="Shape 204"/>
          <p:cNvSpPr txBox="1"/>
          <p:nvPr/>
        </p:nvSpPr>
        <p:spPr>
          <a:xfrm>
            <a:off x="2215650" y="3612950"/>
            <a:ext cx="2310300" cy="381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dirty="0">
                <a:solidFill>
                  <a:srgbClr val="F3F3F3"/>
                </a:solidFill>
                <a:latin typeface="Quicksand"/>
                <a:ea typeface="Quicksand"/>
                <a:cs typeface="Quicksand"/>
                <a:sym typeface="Quicksand"/>
              </a:rPr>
              <a:t>Public Information</a:t>
            </a:r>
            <a:endParaRPr sz="1800" dirty="0">
              <a:solidFill>
                <a:srgbClr val="F3F3F3"/>
              </a:solidFill>
              <a:latin typeface="Quicksand"/>
              <a:ea typeface="Quicksand"/>
              <a:cs typeface="Quicksand"/>
              <a:sym typeface="Quicksand"/>
            </a:endParaRPr>
          </a:p>
        </p:txBody>
      </p:sp>
      <p:sp>
        <p:nvSpPr>
          <p:cNvPr id="205" name="Shape 205"/>
          <p:cNvSpPr txBox="1"/>
          <p:nvPr/>
        </p:nvSpPr>
        <p:spPr>
          <a:xfrm>
            <a:off x="2215651" y="5305825"/>
            <a:ext cx="2310300" cy="381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dirty="0">
                <a:solidFill>
                  <a:srgbClr val="F3F3F3"/>
                </a:solidFill>
                <a:latin typeface="Quicksand"/>
                <a:ea typeface="Quicksand"/>
                <a:cs typeface="Quicksand"/>
                <a:sym typeface="Quicksand"/>
              </a:rPr>
              <a:t>Program Oversight</a:t>
            </a:r>
            <a:endParaRPr sz="1800" dirty="0">
              <a:solidFill>
                <a:srgbClr val="F3F3F3"/>
              </a:solidFill>
              <a:latin typeface="Quicksand"/>
              <a:ea typeface="Quicksand"/>
              <a:cs typeface="Quicksand"/>
              <a:sym typeface="Quicksand"/>
            </a:endParaRPr>
          </a:p>
        </p:txBody>
      </p:sp>
      <p:sp>
        <p:nvSpPr>
          <p:cNvPr id="206" name="Shape 206"/>
          <p:cNvSpPr txBox="1"/>
          <p:nvPr/>
        </p:nvSpPr>
        <p:spPr>
          <a:xfrm>
            <a:off x="2215650" y="1920075"/>
            <a:ext cx="2310300" cy="381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dirty="0">
                <a:solidFill>
                  <a:srgbClr val="F3F3F3"/>
                </a:solidFill>
                <a:latin typeface="Quicksand"/>
                <a:ea typeface="Quicksand"/>
                <a:cs typeface="Quicksand"/>
                <a:sym typeface="Quicksand"/>
              </a:rPr>
              <a:t>Equipment</a:t>
            </a:r>
            <a:endParaRPr sz="1800" dirty="0">
              <a:solidFill>
                <a:srgbClr val="F3F3F3"/>
              </a:solidFill>
              <a:latin typeface="Quicksand"/>
              <a:ea typeface="Quicksand"/>
              <a:cs typeface="Quicksand"/>
              <a:sym typeface="Quicksand"/>
            </a:endParaRPr>
          </a:p>
        </p:txBody>
      </p:sp>
      <p:cxnSp>
        <p:nvCxnSpPr>
          <p:cNvPr id="207" name="Shape 207"/>
          <p:cNvCxnSpPr/>
          <p:nvPr/>
        </p:nvCxnSpPr>
        <p:spPr>
          <a:xfrm rot="10800000">
            <a:off x="1482251" y="3300045"/>
            <a:ext cx="0" cy="1159200"/>
          </a:xfrm>
          <a:prstGeom prst="straightConnector1">
            <a:avLst/>
          </a:prstGeom>
          <a:noFill/>
          <a:ln w="9525" cap="flat" cmpd="sng">
            <a:solidFill>
              <a:srgbClr val="999FA9"/>
            </a:solidFill>
            <a:prstDash val="solid"/>
            <a:round/>
            <a:headEnd type="none" w="lg" len="lg"/>
            <a:tailEnd type="oval" w="lg" len="lg"/>
          </a:ln>
        </p:spPr>
      </p:cxnSp>
    </p:spTree>
    <p:extLst>
      <p:ext uri="{BB962C8B-B14F-4D97-AF65-F5344CB8AC3E}">
        <p14:creationId xmlns:p14="http://schemas.microsoft.com/office/powerpoint/2010/main" val="429592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8" name="Shape 288"/>
          <p:cNvSpPr txBox="1">
            <a:spLocks noGrp="1"/>
          </p:cNvSpPr>
          <p:nvPr>
            <p:ph type="subTitle" idx="4294967295"/>
          </p:nvPr>
        </p:nvSpPr>
        <p:spPr>
          <a:xfrm>
            <a:off x="1202750" y="3248813"/>
            <a:ext cx="7337700" cy="812700"/>
          </a:xfrm>
          <a:prstGeom prst="rect">
            <a:avLst/>
          </a:prstGeom>
        </p:spPr>
        <p:txBody>
          <a:bodyPr spcFirstLastPara="1" wrap="square" lIns="91425" tIns="91425" rIns="91425" bIns="91425" anchor="ctr" anchorCtr="0">
            <a:noAutofit/>
          </a:bodyPr>
          <a:lstStyle/>
          <a:p>
            <a:pPr marL="38100" indent="0">
              <a:buNone/>
            </a:pPr>
            <a:r>
              <a:rPr lang="en-US" sz="2400" b="1" dirty="0"/>
              <a:t>Those in the university community who may wish assistance or desire counseling support may contact</a:t>
            </a:r>
            <a:r>
              <a:rPr lang="en-US" sz="2400" dirty="0"/>
              <a:t>:</a:t>
            </a:r>
            <a:endParaRPr lang="en-US" sz="2000" dirty="0"/>
          </a:p>
          <a:p>
            <a:r>
              <a:rPr lang="en-US" sz="2000" b="1" dirty="0">
                <a:hlinkClick r:id="rId3"/>
              </a:rPr>
              <a:t>Cook Counseling Center</a:t>
            </a:r>
            <a:r>
              <a:rPr lang="en-US" sz="2000" dirty="0"/>
              <a:t> at 540-231-6557</a:t>
            </a:r>
          </a:p>
          <a:p>
            <a:r>
              <a:rPr lang="en-US" sz="2000" b="1" dirty="0">
                <a:hlinkClick r:id="rId4"/>
              </a:rPr>
              <a:t>Dean of Students Office</a:t>
            </a:r>
            <a:r>
              <a:rPr lang="en-US" sz="2000" dirty="0"/>
              <a:t> at 540-231-3787</a:t>
            </a:r>
          </a:p>
          <a:p>
            <a:r>
              <a:rPr lang="en-US" sz="2000" b="1" dirty="0">
                <a:hlinkClick r:id="rId5"/>
              </a:rPr>
              <a:t>Office of Housing and Residence Life</a:t>
            </a:r>
            <a:r>
              <a:rPr lang="en-US" sz="2000" dirty="0"/>
              <a:t> at 540-231-6205</a:t>
            </a:r>
          </a:p>
          <a:p>
            <a:r>
              <a:rPr lang="en-US" sz="2000" b="1" dirty="0">
                <a:hlinkClick r:id="rId6"/>
              </a:rPr>
              <a:t>Hokie Wellness</a:t>
            </a:r>
            <a:r>
              <a:rPr lang="en-US" sz="2000" dirty="0"/>
              <a:t> at</a:t>
            </a:r>
            <a:r>
              <a:rPr lang="en-US" sz="2000" b="1" dirty="0"/>
              <a:t> </a:t>
            </a:r>
            <a:r>
              <a:rPr lang="en-US" sz="2000" dirty="0"/>
              <a:t>540-231-2233 (students) or 540-231-8878 (employees)</a:t>
            </a:r>
          </a:p>
          <a:p>
            <a:r>
              <a:rPr lang="en-US" sz="2000" b="1" dirty="0">
                <a:hlinkClick r:id="rId7"/>
              </a:rPr>
              <a:t>Employee Assistance Program</a:t>
            </a:r>
            <a:endParaRPr lang="en-US" sz="2000" dirty="0"/>
          </a:p>
          <a:p>
            <a:pPr lvl="1"/>
            <a:r>
              <a:rPr lang="en-US" sz="2000" dirty="0"/>
              <a:t>Anthem at 1-855-223-9277</a:t>
            </a:r>
          </a:p>
          <a:p>
            <a:pPr lvl="1"/>
            <a:r>
              <a:rPr lang="en-US" sz="2000" dirty="0"/>
              <a:t>Aetna at 1-888-238-6232 (company name: Commonwealth of Virginia, username: COVA, password: COVA)</a:t>
            </a:r>
          </a:p>
          <a:p>
            <a:pPr lvl="1"/>
            <a:r>
              <a:rPr lang="en-US" sz="2000" dirty="0"/>
              <a:t>Kaiser Permanente at 1-866-517-7042</a:t>
            </a:r>
          </a:p>
          <a:p>
            <a:r>
              <a:rPr lang="en-US" sz="2000" dirty="0"/>
              <a:t>Referrals to a campus cleric may be done through the </a:t>
            </a:r>
            <a:r>
              <a:rPr lang="en-US" sz="2000" b="1" dirty="0">
                <a:hlinkClick r:id="rId4"/>
              </a:rPr>
              <a:t>Dean of Students Office</a:t>
            </a:r>
            <a:r>
              <a:rPr lang="en-US" sz="2000" dirty="0"/>
              <a:t> at 540-231-3787.</a:t>
            </a:r>
          </a:p>
          <a:p>
            <a:pPr marL="0" lvl="0" indent="0" rtl="0">
              <a:spcBef>
                <a:spcPts val="600"/>
              </a:spcBef>
              <a:spcAft>
                <a:spcPts val="0"/>
              </a:spcAft>
              <a:buNone/>
            </a:pPr>
            <a:endParaRPr sz="3600" b="1" dirty="0">
              <a:solidFill>
                <a:srgbClr val="F3F3F3"/>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ctrTitle" idx="4294967295"/>
          </p:nvPr>
        </p:nvSpPr>
        <p:spPr>
          <a:xfrm>
            <a:off x="1336100" y="1679850"/>
            <a:ext cx="7337700"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2200" b="1" dirty="0">
                <a:solidFill>
                  <a:srgbClr val="2E3037"/>
                </a:solidFill>
              </a:rPr>
              <a:t>Thank </a:t>
            </a:r>
            <a:r>
              <a:rPr lang="en-US" sz="2200" b="1" dirty="0">
                <a:solidFill>
                  <a:srgbClr val="2E3037"/>
                </a:solidFill>
              </a:rPr>
              <a:t>You for Your Time! </a:t>
            </a:r>
            <a:endParaRPr sz="2200" b="1" dirty="0">
              <a:solidFill>
                <a:srgbClr val="2E3037"/>
              </a:solidFill>
            </a:endParaRPr>
          </a:p>
        </p:txBody>
      </p:sp>
      <p:sp>
        <p:nvSpPr>
          <p:cNvPr id="288" name="Shape 288"/>
          <p:cNvSpPr txBox="1">
            <a:spLocks noGrp="1"/>
          </p:cNvSpPr>
          <p:nvPr>
            <p:ph type="subTitle" idx="4294967295"/>
          </p:nvPr>
        </p:nvSpPr>
        <p:spPr>
          <a:xfrm>
            <a:off x="1336100" y="3022650"/>
            <a:ext cx="7337700" cy="812700"/>
          </a:xfrm>
          <a:prstGeom prst="rect">
            <a:avLst/>
          </a:prstGeom>
        </p:spPr>
        <p:txBody>
          <a:bodyPr spcFirstLastPara="1" wrap="square" lIns="91425" tIns="91425" rIns="91425" bIns="91425" anchor="ctr" anchorCtr="0">
            <a:noAutofit/>
          </a:bodyPr>
          <a:lstStyle/>
          <a:p>
            <a:pPr marL="0" lvl="0" indent="0" rtl="0">
              <a:spcBef>
                <a:spcPts val="600"/>
              </a:spcBef>
              <a:spcAft>
                <a:spcPts val="0"/>
              </a:spcAft>
              <a:buNone/>
            </a:pPr>
            <a:r>
              <a:rPr lang="en" sz="3600" b="1" dirty="0">
                <a:solidFill>
                  <a:srgbClr val="F3F3F3"/>
                </a:solidFill>
              </a:rPr>
              <a:t>ANY QUESTIONS?</a:t>
            </a:r>
            <a:endParaRPr sz="3600" b="1" dirty="0">
              <a:solidFill>
                <a:srgbClr val="F3F3F3"/>
              </a:solidFill>
            </a:endParaRPr>
          </a:p>
        </p:txBody>
      </p:sp>
      <p:sp>
        <p:nvSpPr>
          <p:cNvPr id="289" name="Shape 289"/>
          <p:cNvSpPr txBox="1">
            <a:spLocks noGrp="1"/>
          </p:cNvSpPr>
          <p:nvPr>
            <p:ph type="body" idx="4294967295"/>
          </p:nvPr>
        </p:nvSpPr>
        <p:spPr>
          <a:xfrm>
            <a:off x="1336100" y="3797025"/>
            <a:ext cx="7337700" cy="11349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2200" dirty="0">
                <a:solidFill>
                  <a:srgbClr val="F3F3F3"/>
                </a:solidFill>
              </a:rPr>
              <a:t>You can find me at</a:t>
            </a:r>
            <a:endParaRPr sz="2200" dirty="0">
              <a:solidFill>
                <a:srgbClr val="F3F3F3"/>
              </a:solidFill>
            </a:endParaRPr>
          </a:p>
          <a:p>
            <a:pPr marL="0" lvl="0" indent="0" rtl="0">
              <a:spcBef>
                <a:spcPts val="600"/>
              </a:spcBef>
              <a:spcAft>
                <a:spcPts val="0"/>
              </a:spcAft>
              <a:buNone/>
            </a:pPr>
            <a:r>
              <a:rPr lang="en" sz="2200" dirty="0"/>
              <a:t>jslaugh@vt.edu</a:t>
            </a:r>
            <a:endParaRPr sz="2200" dirty="0">
              <a:solidFill>
                <a:srgbClr val="F3F3F3"/>
              </a:solidFill>
            </a:endParaRPr>
          </a:p>
        </p:txBody>
      </p:sp>
    </p:spTree>
    <p:extLst>
      <p:ext uri="{BB962C8B-B14F-4D97-AF65-F5344CB8AC3E}">
        <p14:creationId xmlns:p14="http://schemas.microsoft.com/office/powerpoint/2010/main" val="1166552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p:nvPr/>
        </p:nvSpPr>
        <p:spPr>
          <a:xfrm>
            <a:off x="-318125" y="2204575"/>
            <a:ext cx="2448900" cy="2448900"/>
          </a:xfrm>
          <a:prstGeom prst="ellipse">
            <a:avLst/>
          </a:prstGeom>
          <a:solidFill>
            <a:srgbClr val="39C0BA"/>
          </a:solidFill>
          <a:ln w="28575" cap="flat" cmpd="sng">
            <a:solidFill>
              <a:srgbClr val="2E3037"/>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 name="Shape 101"/>
          <p:cNvSpPr txBox="1">
            <a:spLocks noGrp="1"/>
          </p:cNvSpPr>
          <p:nvPr>
            <p:ph type="ctrTitle" idx="4294967295"/>
          </p:nvPr>
        </p:nvSpPr>
        <p:spPr>
          <a:xfrm>
            <a:off x="2430050" y="2655750"/>
            <a:ext cx="6028200" cy="1546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sz="6000" dirty="0"/>
              <a:t>Thesis Statement </a:t>
            </a:r>
            <a:endParaRPr sz="6000" dirty="0"/>
          </a:p>
        </p:txBody>
      </p:sp>
      <p:sp>
        <p:nvSpPr>
          <p:cNvPr id="102" name="Shape 102"/>
          <p:cNvSpPr txBox="1">
            <a:spLocks noGrp="1"/>
          </p:cNvSpPr>
          <p:nvPr>
            <p:ph type="subTitle" idx="4294967295"/>
          </p:nvPr>
        </p:nvSpPr>
        <p:spPr>
          <a:xfrm>
            <a:off x="2430050" y="4366373"/>
            <a:ext cx="6028200" cy="1046400"/>
          </a:xfrm>
          <a:prstGeom prst="rect">
            <a:avLst/>
          </a:prstGeom>
        </p:spPr>
        <p:txBody>
          <a:bodyPr spcFirstLastPara="1" wrap="square" lIns="91425" tIns="91425" rIns="91425" bIns="91425" anchor="t" anchorCtr="0">
            <a:noAutofit/>
          </a:bodyPr>
          <a:lstStyle/>
          <a:p>
            <a:pPr marL="0" lvl="0" indent="0">
              <a:buNone/>
            </a:pPr>
            <a:r>
              <a:rPr lang="en-US" sz="2400" dirty="0"/>
              <a:t>Does an </a:t>
            </a:r>
            <a:r>
              <a:rPr lang="en-US" sz="2400" b="1" dirty="0"/>
              <a:t>all-hazard response </a:t>
            </a:r>
            <a:r>
              <a:rPr lang="en-US" sz="2400" dirty="0"/>
              <a:t>adequately address Active Shooter Threats? </a:t>
            </a:r>
          </a:p>
          <a:p>
            <a:pPr marL="0" lvl="0" indent="0" rtl="0">
              <a:spcBef>
                <a:spcPts val="600"/>
              </a:spcBef>
              <a:spcAft>
                <a:spcPts val="0"/>
              </a:spcAft>
              <a:buNone/>
            </a:pPr>
            <a:endParaRPr sz="2400" dirty="0"/>
          </a:p>
        </p:txBody>
      </p:sp>
      <p:grpSp>
        <p:nvGrpSpPr>
          <p:cNvPr id="103" name="Shape 103"/>
          <p:cNvGrpSpPr/>
          <p:nvPr/>
        </p:nvGrpSpPr>
        <p:grpSpPr>
          <a:xfrm>
            <a:off x="347933" y="2870643"/>
            <a:ext cx="1116779" cy="1116779"/>
            <a:chOff x="2594050" y="1631825"/>
            <a:chExt cx="439625" cy="439625"/>
          </a:xfrm>
        </p:grpSpPr>
        <p:sp>
          <p:nvSpPr>
            <p:cNvPr id="104" name="Shape 104"/>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Shape 105"/>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Shape 106"/>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Shape 107"/>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285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Tree>
    <p:extLst>
      <p:ext uri="{BB962C8B-B14F-4D97-AF65-F5344CB8AC3E}">
        <p14:creationId xmlns:p14="http://schemas.microsoft.com/office/powerpoint/2010/main" val="1382453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1633225" y="2882399"/>
            <a:ext cx="6700500" cy="1173785"/>
          </a:xfrm>
          <a:prstGeom prst="rect">
            <a:avLst/>
          </a:prstGeom>
        </p:spPr>
        <p:txBody>
          <a:bodyPr spcFirstLastPara="1" wrap="square" lIns="91425" tIns="91425" rIns="91425" bIns="91425" anchor="ctr" anchorCtr="0">
            <a:noAutofit/>
          </a:bodyPr>
          <a:lstStyle/>
          <a:p>
            <a:pPr marL="0" lvl="0" indent="0">
              <a:buNone/>
            </a:pPr>
            <a:r>
              <a:rPr lang="en-US" sz="2400" dirty="0">
                <a:solidFill>
                  <a:schemeClr val="bg1"/>
                </a:solidFill>
              </a:rPr>
              <a:t>Requires the development of an effective emergency management program to implement key principles, coordinate responsibilities, and establish structure for delivering the core capability to respond to all-hazards emergencies ranging from small-scale local emergencies to large-scale natural disasters and </a:t>
            </a:r>
            <a:r>
              <a:rPr lang="en-US" sz="2400" b="1" dirty="0">
                <a:solidFill>
                  <a:schemeClr val="bg1"/>
                </a:solidFill>
              </a:rPr>
              <a:t>violent criminal activity.</a:t>
            </a:r>
            <a:endParaRPr sz="2400" b="1" dirty="0">
              <a:solidFill>
                <a:schemeClr val="bg1"/>
              </a:solidFill>
            </a:endParaRPr>
          </a:p>
        </p:txBody>
      </p:sp>
      <p:sp>
        <p:nvSpPr>
          <p:cNvPr id="3" name="Shape 83">
            <a:extLst>
              <a:ext uri="{FF2B5EF4-FFF2-40B4-BE49-F238E27FC236}">
                <a16:creationId xmlns:a16="http://schemas.microsoft.com/office/drawing/2014/main" id="{5CB3F9BA-4339-4DB1-9C0E-6E68F9FDA511}"/>
              </a:ext>
            </a:extLst>
          </p:cNvPr>
          <p:cNvSpPr txBox="1">
            <a:spLocks/>
          </p:cNvSpPr>
          <p:nvPr/>
        </p:nvSpPr>
        <p:spPr>
          <a:xfrm>
            <a:off x="1099869" y="608763"/>
            <a:ext cx="6927900" cy="470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600"/>
              </a:spcBef>
              <a:spcAft>
                <a:spcPts val="0"/>
              </a:spcAft>
              <a:buClr>
                <a:srgbClr val="39C0BA"/>
              </a:buClr>
              <a:buSzPts val="2800"/>
              <a:buFont typeface="Quicksand"/>
              <a:buChar char="◦"/>
              <a:defRPr sz="2800" b="0" i="1" u="none" strike="noStrike" cap="none">
                <a:solidFill>
                  <a:srgbClr val="39C0BA"/>
                </a:solidFill>
                <a:latin typeface="Quicksand"/>
                <a:ea typeface="Quicksand"/>
                <a:cs typeface="Quicksand"/>
                <a:sym typeface="Quicksand"/>
              </a:defRPr>
            </a:lvl1pPr>
            <a:lvl2pPr marL="914400" marR="0" lvl="1" indent="-406400" algn="l" rtl="0">
              <a:lnSpc>
                <a:spcPct val="100000"/>
              </a:lnSpc>
              <a:spcBef>
                <a:spcPts val="0"/>
              </a:spcBef>
              <a:spcAft>
                <a:spcPts val="0"/>
              </a:spcAft>
              <a:buClr>
                <a:srgbClr val="39C0BA"/>
              </a:buClr>
              <a:buSzPts val="2800"/>
              <a:buFont typeface="Quicksand"/>
              <a:buChar char="▫"/>
              <a:defRPr sz="2800" b="0" i="1" u="none" strike="noStrike" cap="none">
                <a:solidFill>
                  <a:srgbClr val="39C0BA"/>
                </a:solidFill>
                <a:latin typeface="Quicksand"/>
                <a:ea typeface="Quicksand"/>
                <a:cs typeface="Quicksand"/>
                <a:sym typeface="Quicksand"/>
              </a:defRPr>
            </a:lvl2pPr>
            <a:lvl3pPr marL="1371600" marR="0" lvl="2" indent="-406400" algn="l" rtl="0">
              <a:lnSpc>
                <a:spcPct val="100000"/>
              </a:lnSpc>
              <a:spcBef>
                <a:spcPts val="0"/>
              </a:spcBef>
              <a:spcAft>
                <a:spcPts val="0"/>
              </a:spcAft>
              <a:buClr>
                <a:srgbClr val="39C0BA"/>
              </a:buClr>
              <a:buSzPts val="2800"/>
              <a:buFont typeface="Quicksand"/>
              <a:buChar char="■"/>
              <a:defRPr sz="2800" b="0" i="1" u="none" strike="noStrike" cap="none">
                <a:solidFill>
                  <a:srgbClr val="39C0BA"/>
                </a:solidFill>
                <a:latin typeface="Quicksand"/>
                <a:ea typeface="Quicksand"/>
                <a:cs typeface="Quicksand"/>
                <a:sym typeface="Quicksand"/>
              </a:defRPr>
            </a:lvl3pPr>
            <a:lvl4pPr marL="1828800" marR="0" lvl="3" indent="-406400" algn="l" rtl="0">
              <a:lnSpc>
                <a:spcPct val="100000"/>
              </a:lnSpc>
              <a:spcBef>
                <a:spcPts val="0"/>
              </a:spcBef>
              <a:spcAft>
                <a:spcPts val="0"/>
              </a:spcAft>
              <a:buClr>
                <a:srgbClr val="39C0BA"/>
              </a:buClr>
              <a:buSzPts val="2800"/>
              <a:buFont typeface="Quicksand"/>
              <a:buChar char="●"/>
              <a:defRPr sz="2800" b="0" i="1" u="none" strike="noStrike" cap="none">
                <a:solidFill>
                  <a:srgbClr val="39C0BA"/>
                </a:solidFill>
                <a:latin typeface="Quicksand"/>
                <a:ea typeface="Quicksand"/>
                <a:cs typeface="Quicksand"/>
                <a:sym typeface="Quicksand"/>
              </a:defRPr>
            </a:lvl4pPr>
            <a:lvl5pPr marL="2286000" marR="0" lvl="4" indent="-406400" algn="l" rtl="0">
              <a:lnSpc>
                <a:spcPct val="100000"/>
              </a:lnSpc>
              <a:spcBef>
                <a:spcPts val="0"/>
              </a:spcBef>
              <a:spcAft>
                <a:spcPts val="0"/>
              </a:spcAft>
              <a:buClr>
                <a:srgbClr val="39C0BA"/>
              </a:buClr>
              <a:buSzPts val="2800"/>
              <a:buFont typeface="Quicksand"/>
              <a:buChar char="○"/>
              <a:defRPr sz="2800" b="0" i="1" u="none" strike="noStrike" cap="none">
                <a:solidFill>
                  <a:srgbClr val="39C0BA"/>
                </a:solidFill>
                <a:latin typeface="Quicksand"/>
                <a:ea typeface="Quicksand"/>
                <a:cs typeface="Quicksand"/>
                <a:sym typeface="Quicksand"/>
              </a:defRPr>
            </a:lvl5pPr>
            <a:lvl6pPr marL="2743200" marR="0" lvl="5" indent="-406400" algn="l" rtl="0">
              <a:lnSpc>
                <a:spcPct val="100000"/>
              </a:lnSpc>
              <a:spcBef>
                <a:spcPts val="0"/>
              </a:spcBef>
              <a:spcAft>
                <a:spcPts val="0"/>
              </a:spcAft>
              <a:buClr>
                <a:srgbClr val="39C0BA"/>
              </a:buClr>
              <a:buSzPts val="2800"/>
              <a:buFont typeface="Quicksand"/>
              <a:buChar char="■"/>
              <a:defRPr sz="2800" b="0" i="1" u="none" strike="noStrike" cap="none">
                <a:solidFill>
                  <a:srgbClr val="39C0BA"/>
                </a:solidFill>
                <a:latin typeface="Quicksand"/>
                <a:ea typeface="Quicksand"/>
                <a:cs typeface="Quicksand"/>
                <a:sym typeface="Quicksand"/>
              </a:defRPr>
            </a:lvl6pPr>
            <a:lvl7pPr marL="3200400" marR="0" lvl="6" indent="-406400" algn="l" rtl="0">
              <a:lnSpc>
                <a:spcPct val="100000"/>
              </a:lnSpc>
              <a:spcBef>
                <a:spcPts val="0"/>
              </a:spcBef>
              <a:spcAft>
                <a:spcPts val="0"/>
              </a:spcAft>
              <a:buClr>
                <a:srgbClr val="39C0BA"/>
              </a:buClr>
              <a:buSzPts val="2800"/>
              <a:buFont typeface="Quicksand"/>
              <a:buChar char="●"/>
              <a:defRPr sz="2800" b="0" i="1" u="none" strike="noStrike" cap="none">
                <a:solidFill>
                  <a:srgbClr val="39C0BA"/>
                </a:solidFill>
                <a:latin typeface="Quicksand"/>
                <a:ea typeface="Quicksand"/>
                <a:cs typeface="Quicksand"/>
                <a:sym typeface="Quicksand"/>
              </a:defRPr>
            </a:lvl7pPr>
            <a:lvl8pPr marL="3657600" marR="0" lvl="7" indent="-406400" algn="l" rtl="0">
              <a:lnSpc>
                <a:spcPct val="100000"/>
              </a:lnSpc>
              <a:spcBef>
                <a:spcPts val="0"/>
              </a:spcBef>
              <a:spcAft>
                <a:spcPts val="0"/>
              </a:spcAft>
              <a:buClr>
                <a:srgbClr val="39C0BA"/>
              </a:buClr>
              <a:buSzPts val="2800"/>
              <a:buFont typeface="Quicksand"/>
              <a:buChar char="○"/>
              <a:defRPr sz="2800" b="0" i="1" u="none" strike="noStrike" cap="none">
                <a:solidFill>
                  <a:srgbClr val="39C0BA"/>
                </a:solidFill>
                <a:latin typeface="Quicksand"/>
                <a:ea typeface="Quicksand"/>
                <a:cs typeface="Quicksand"/>
                <a:sym typeface="Quicksand"/>
              </a:defRPr>
            </a:lvl8pPr>
            <a:lvl9pPr marL="4114800" marR="0" lvl="8" indent="-406400" algn="l" rtl="0">
              <a:lnSpc>
                <a:spcPct val="100000"/>
              </a:lnSpc>
              <a:spcBef>
                <a:spcPts val="0"/>
              </a:spcBef>
              <a:spcAft>
                <a:spcPts val="0"/>
              </a:spcAft>
              <a:buClr>
                <a:srgbClr val="39C0BA"/>
              </a:buClr>
              <a:buSzPts val="2800"/>
              <a:buFont typeface="Quicksand"/>
              <a:buChar char="■"/>
              <a:defRPr sz="2800" b="0" i="1" u="none" strike="noStrike" cap="none">
                <a:solidFill>
                  <a:srgbClr val="39C0BA"/>
                </a:solidFill>
                <a:latin typeface="Quicksand"/>
                <a:ea typeface="Quicksand"/>
                <a:cs typeface="Quicksand"/>
                <a:sym typeface="Quicksand"/>
              </a:defRPr>
            </a:lvl9pPr>
          </a:lstStyle>
          <a:p>
            <a:pPr marL="0" indent="0">
              <a:spcBef>
                <a:spcPts val="0"/>
              </a:spcBef>
              <a:buFont typeface="Quicksand"/>
              <a:buNone/>
            </a:pPr>
            <a:r>
              <a:rPr lang="en-US" i="0" dirty="0"/>
              <a:t>All-Hazard Response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ctrTitle"/>
          </p:nvPr>
        </p:nvSpPr>
        <p:spPr>
          <a:xfrm>
            <a:off x="1530175" y="3077050"/>
            <a:ext cx="6767100" cy="7098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US" dirty="0"/>
              <a:t>Active Shooter Threats </a:t>
            </a:r>
            <a:endParaRPr dirty="0"/>
          </a:p>
        </p:txBody>
      </p:sp>
      <p:sp>
        <p:nvSpPr>
          <p:cNvPr id="83" name="Shape 83"/>
          <p:cNvSpPr txBox="1">
            <a:spLocks noGrp="1"/>
          </p:cNvSpPr>
          <p:nvPr>
            <p:ph type="subTitle" idx="1"/>
          </p:nvPr>
        </p:nvSpPr>
        <p:spPr>
          <a:xfrm>
            <a:off x="1530175" y="3710550"/>
            <a:ext cx="6927900" cy="470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Prevalence </a:t>
            </a:r>
            <a:endParaRPr dirty="0"/>
          </a:p>
        </p:txBody>
      </p:sp>
      <p:sp>
        <p:nvSpPr>
          <p:cNvPr id="84" name="Shape 84"/>
          <p:cNvSpPr txBox="1"/>
          <p:nvPr/>
        </p:nvSpPr>
        <p:spPr>
          <a:xfrm>
            <a:off x="502600" y="3039900"/>
            <a:ext cx="802500" cy="786300"/>
          </a:xfrm>
          <a:prstGeom prst="rect">
            <a:avLst/>
          </a:prstGeom>
          <a:noFill/>
          <a:ln>
            <a:noFill/>
          </a:ln>
        </p:spPr>
        <p:txBody>
          <a:bodyPr spcFirstLastPara="1" wrap="square" lIns="91425" tIns="91425" rIns="91425" bIns="91425" anchor="ctr" anchorCtr="0">
            <a:noAutofit/>
          </a:bodyPr>
          <a:lstStyle/>
          <a:p>
            <a:pPr marL="0" lvl="0" indent="0" algn="ctr">
              <a:spcBef>
                <a:spcPts val="0"/>
              </a:spcBef>
              <a:spcAft>
                <a:spcPts val="0"/>
              </a:spcAft>
              <a:buNone/>
            </a:pPr>
            <a:r>
              <a:rPr lang="en" sz="3000" dirty="0">
                <a:solidFill>
                  <a:srgbClr val="2E3037"/>
                </a:solidFill>
                <a:latin typeface="Quicksand"/>
                <a:ea typeface="Quicksand"/>
                <a:cs typeface="Quicksand"/>
                <a:sym typeface="Quicksand"/>
              </a:rPr>
              <a:t>1</a:t>
            </a:r>
            <a:endParaRPr sz="3000" dirty="0">
              <a:solidFill>
                <a:srgbClr val="2E3037"/>
              </a:solidFill>
              <a:latin typeface="Quicksand"/>
              <a:ea typeface="Quicksand"/>
              <a:cs typeface="Quicksand"/>
              <a:sym typeface="Quicksand"/>
            </a:endParaRPr>
          </a:p>
        </p:txBody>
      </p:sp>
    </p:spTree>
    <p:extLst>
      <p:ext uri="{BB962C8B-B14F-4D97-AF65-F5344CB8AC3E}">
        <p14:creationId xmlns:p14="http://schemas.microsoft.com/office/powerpoint/2010/main" val="339840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Shape 145"/>
          <p:cNvSpPr/>
          <p:nvPr/>
        </p:nvSpPr>
        <p:spPr>
          <a:xfrm>
            <a:off x="3630808" y="2175900"/>
            <a:ext cx="2506200" cy="2506200"/>
          </a:xfrm>
          <a:prstGeom prst="ellipse">
            <a:avLst/>
          </a:prstGeom>
          <a:noFill/>
          <a:ln w="76200" cap="flat" cmpd="sng">
            <a:solidFill>
              <a:srgbClr val="F35B69"/>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b="1" dirty="0">
                <a:solidFill>
                  <a:srgbClr val="F35B69"/>
                </a:solidFill>
                <a:latin typeface="Quicksand"/>
                <a:ea typeface="Quicksand"/>
                <a:cs typeface="Quicksand"/>
                <a:sym typeface="Quicksand"/>
              </a:rPr>
              <a:t>Acive Shooter</a:t>
            </a:r>
            <a:r>
              <a:rPr lang="en-US" b="1" dirty="0">
                <a:solidFill>
                  <a:srgbClr val="F35B69"/>
                </a:solidFill>
                <a:latin typeface="Quicksand"/>
                <a:ea typeface="Quicksand"/>
                <a:cs typeface="Quicksand"/>
                <a:sym typeface="Quicksand"/>
              </a:rPr>
              <a:t> Incident </a:t>
            </a:r>
            <a:endParaRPr b="1" dirty="0">
              <a:solidFill>
                <a:srgbClr val="F35B69"/>
              </a:solidFill>
              <a:latin typeface="Quicksand"/>
              <a:ea typeface="Quicksand"/>
              <a:cs typeface="Quicksand"/>
              <a:sym typeface="Quicksand"/>
            </a:endParaRPr>
          </a:p>
        </p:txBody>
      </p:sp>
      <p:sp>
        <p:nvSpPr>
          <p:cNvPr id="146" name="Shape 146"/>
          <p:cNvSpPr/>
          <p:nvPr/>
        </p:nvSpPr>
        <p:spPr>
          <a:xfrm>
            <a:off x="1722929" y="2175900"/>
            <a:ext cx="2506200" cy="2506200"/>
          </a:xfrm>
          <a:prstGeom prst="ellipse">
            <a:avLst/>
          </a:prstGeom>
          <a:noFill/>
          <a:ln w="9525" cap="flat" cmpd="sng">
            <a:solidFill>
              <a:srgbClr val="39C0BA"/>
            </a:solidFill>
            <a:prstDash val="dash"/>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i="1" dirty="0">
                <a:solidFill>
                  <a:srgbClr val="39C0BA"/>
                </a:solidFill>
                <a:latin typeface="Quicksand"/>
                <a:ea typeface="Quicksand"/>
                <a:cs typeface="Quicksand"/>
                <a:sym typeface="Quicksand"/>
              </a:rPr>
              <a:t>Insider Threat</a:t>
            </a:r>
            <a:endParaRPr i="1" dirty="0">
              <a:solidFill>
                <a:srgbClr val="39C0BA"/>
              </a:solidFill>
              <a:latin typeface="Quicksand"/>
              <a:ea typeface="Quicksand"/>
              <a:cs typeface="Quicksand"/>
              <a:sym typeface="Quicksand"/>
            </a:endParaRPr>
          </a:p>
        </p:txBody>
      </p:sp>
      <p:sp>
        <p:nvSpPr>
          <p:cNvPr id="147" name="Shape 147"/>
          <p:cNvSpPr/>
          <p:nvPr/>
        </p:nvSpPr>
        <p:spPr>
          <a:xfrm>
            <a:off x="5517275" y="2175900"/>
            <a:ext cx="2506200" cy="2506200"/>
          </a:xfrm>
          <a:prstGeom prst="ellipse">
            <a:avLst/>
          </a:prstGeom>
          <a:noFill/>
          <a:ln w="9525" cap="flat" cmpd="sng">
            <a:solidFill>
              <a:srgbClr val="FFFF00"/>
            </a:solidFill>
            <a:prstDash val="dash"/>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i="1" dirty="0">
                <a:solidFill>
                  <a:srgbClr val="FFFF00"/>
                </a:solidFill>
                <a:latin typeface="Quicksand"/>
                <a:ea typeface="Quicksand"/>
                <a:cs typeface="Quicksand"/>
                <a:sym typeface="Quicksand"/>
              </a:rPr>
              <a:t>Workplace Violence</a:t>
            </a:r>
          </a:p>
        </p:txBody>
      </p:sp>
      <p:sp>
        <p:nvSpPr>
          <p:cNvPr id="6" name="Shape 147">
            <a:extLst>
              <a:ext uri="{FF2B5EF4-FFF2-40B4-BE49-F238E27FC236}">
                <a16:creationId xmlns:a16="http://schemas.microsoft.com/office/drawing/2014/main" id="{FD8F6D11-B7EA-4638-B358-CAC6D4745745}"/>
              </a:ext>
            </a:extLst>
          </p:cNvPr>
          <p:cNvSpPr/>
          <p:nvPr/>
        </p:nvSpPr>
        <p:spPr>
          <a:xfrm>
            <a:off x="3665709" y="3793043"/>
            <a:ext cx="2506200" cy="2506200"/>
          </a:xfrm>
          <a:prstGeom prst="ellipse">
            <a:avLst/>
          </a:prstGeom>
          <a:noFill/>
          <a:ln w="9525" cap="flat" cmpd="sng">
            <a:solidFill>
              <a:srgbClr val="6D9EEB"/>
            </a:solidFill>
            <a:prstDash val="dash"/>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i="1" dirty="0">
                <a:solidFill>
                  <a:srgbClr val="6D9EEB"/>
                </a:solidFill>
                <a:latin typeface="Quicksand"/>
                <a:ea typeface="Quicksand"/>
                <a:cs typeface="Quicksand"/>
                <a:sym typeface="Quicksand"/>
              </a:rPr>
              <a:t>Terrorism </a:t>
            </a:r>
          </a:p>
        </p:txBody>
      </p:sp>
      <p:sp>
        <p:nvSpPr>
          <p:cNvPr id="7" name="Shape 146">
            <a:extLst>
              <a:ext uri="{FF2B5EF4-FFF2-40B4-BE49-F238E27FC236}">
                <a16:creationId xmlns:a16="http://schemas.microsoft.com/office/drawing/2014/main" id="{6F13D6DD-EF95-43F2-9636-442CDB9242ED}"/>
              </a:ext>
            </a:extLst>
          </p:cNvPr>
          <p:cNvSpPr/>
          <p:nvPr/>
        </p:nvSpPr>
        <p:spPr>
          <a:xfrm>
            <a:off x="3700901" y="558757"/>
            <a:ext cx="2506200" cy="2506200"/>
          </a:xfrm>
          <a:prstGeom prst="ellipse">
            <a:avLst/>
          </a:prstGeom>
          <a:noFill/>
          <a:ln w="9525" cap="flat" cmpd="sng">
            <a:solidFill>
              <a:srgbClr val="7030A0"/>
            </a:solidFill>
            <a:prstDash val="dash"/>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US" i="1" dirty="0">
                <a:solidFill>
                  <a:schemeClr val="accent5"/>
                </a:solidFill>
                <a:latin typeface="Quicksand"/>
                <a:ea typeface="Quicksand"/>
                <a:cs typeface="Quicksand"/>
                <a:sym typeface="Quicksand"/>
              </a:rPr>
              <a:t>Gun Violence </a:t>
            </a:r>
            <a:endParaRPr i="1" dirty="0">
              <a:solidFill>
                <a:schemeClr val="accent5"/>
              </a:solidFill>
              <a:latin typeface="Quicksand"/>
              <a:ea typeface="Quicksand"/>
              <a:cs typeface="Quicksand"/>
              <a:sym typeface="Quicksand"/>
            </a:endParaRPr>
          </a:p>
        </p:txBody>
      </p:sp>
      <p:sp>
        <p:nvSpPr>
          <p:cNvPr id="3" name="Title 2">
            <a:extLst>
              <a:ext uri="{FF2B5EF4-FFF2-40B4-BE49-F238E27FC236}">
                <a16:creationId xmlns:a16="http://schemas.microsoft.com/office/drawing/2014/main" id="{8AE04428-ADB8-49A9-B9A1-2F320988AB23}"/>
              </a:ext>
            </a:extLst>
          </p:cNvPr>
          <p:cNvSpPr>
            <a:spLocks noGrp="1"/>
          </p:cNvSpPr>
          <p:nvPr>
            <p:ph type="title"/>
          </p:nvPr>
        </p:nvSpPr>
        <p:spPr/>
        <p:txBody>
          <a:bodyPr/>
          <a:lstStyle/>
          <a:p>
            <a:r>
              <a:rPr lang="en-US" dirty="0"/>
              <a:t>       </a:t>
            </a:r>
            <a:br>
              <a:rPr lang="en-US" dirty="0"/>
            </a:br>
            <a:r>
              <a:rPr lang="en-US" dirty="0"/>
              <a:t>    </a:t>
            </a:r>
            <a:br>
              <a:rPr lang="en-US" dirty="0"/>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6" name="Title 5">
            <a:extLst>
              <a:ext uri="{FF2B5EF4-FFF2-40B4-BE49-F238E27FC236}">
                <a16:creationId xmlns:a16="http://schemas.microsoft.com/office/drawing/2014/main" id="{0DCDBB9E-C452-419E-A0FF-5D65A612180F}"/>
              </a:ext>
            </a:extLst>
          </p:cNvPr>
          <p:cNvSpPr>
            <a:spLocks noGrp="1"/>
          </p:cNvSpPr>
          <p:nvPr>
            <p:ph type="title"/>
          </p:nvPr>
        </p:nvSpPr>
        <p:spPr/>
        <p:txBody>
          <a:bodyPr/>
          <a:lstStyle/>
          <a:p>
            <a:r>
              <a:rPr lang="en-US" sz="2800" dirty="0"/>
              <a:t>Active Shooter Incidents Per Annum, 2000-2016*</a:t>
            </a:r>
          </a:p>
        </p:txBody>
      </p:sp>
      <p:pic>
        <p:nvPicPr>
          <p:cNvPr id="4" name="Picture 3">
            <a:extLst>
              <a:ext uri="{FF2B5EF4-FFF2-40B4-BE49-F238E27FC236}">
                <a16:creationId xmlns:a16="http://schemas.microsoft.com/office/drawing/2014/main" id="{FF419434-647B-441C-AE57-817A5D33E128}"/>
              </a:ext>
            </a:extLst>
          </p:cNvPr>
          <p:cNvPicPr>
            <a:picLocks noChangeAspect="1"/>
          </p:cNvPicPr>
          <p:nvPr/>
        </p:nvPicPr>
        <p:blipFill>
          <a:blip r:embed="rId3"/>
          <a:stretch>
            <a:fillRect/>
          </a:stretch>
        </p:blipFill>
        <p:spPr>
          <a:xfrm>
            <a:off x="1390649" y="1125875"/>
            <a:ext cx="7279241" cy="5672513"/>
          </a:xfrm>
          <a:prstGeom prst="rect">
            <a:avLst/>
          </a:prstGeom>
        </p:spPr>
      </p:pic>
    </p:spTree>
    <p:extLst>
      <p:ext uri="{BB962C8B-B14F-4D97-AF65-F5344CB8AC3E}">
        <p14:creationId xmlns:p14="http://schemas.microsoft.com/office/powerpoint/2010/main" val="444254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1165475" y="5775090"/>
            <a:ext cx="7521300" cy="578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en-US" dirty="0">
                <a:solidFill>
                  <a:srgbClr val="F3F3F3"/>
                </a:solidFill>
              </a:rPr>
              <a:t>Source: Federal Bureau of Investigation, 2017</a:t>
            </a:r>
            <a:endParaRPr dirty="0">
              <a:solidFill>
                <a:srgbClr val="F3F3F3"/>
              </a:solidFill>
            </a:endParaRPr>
          </a:p>
        </p:txBody>
      </p:sp>
      <p:graphicFrame>
        <p:nvGraphicFramePr>
          <p:cNvPr id="8" name="Chart 7">
            <a:extLst>
              <a:ext uri="{FF2B5EF4-FFF2-40B4-BE49-F238E27FC236}">
                <a16:creationId xmlns:a16="http://schemas.microsoft.com/office/drawing/2014/main" id="{EAC8638A-338E-4BC4-80FB-E26106C705D6}"/>
              </a:ext>
            </a:extLst>
          </p:cNvPr>
          <p:cNvGraphicFramePr>
            <a:graphicFrameLocks/>
          </p:cNvGraphicFramePr>
          <p:nvPr>
            <p:extLst>
              <p:ext uri="{D42A27DB-BD31-4B8C-83A1-F6EECF244321}">
                <p14:modId xmlns:p14="http://schemas.microsoft.com/office/powerpoint/2010/main" val="3376178211"/>
              </p:ext>
            </p:extLst>
          </p:nvPr>
        </p:nvGraphicFramePr>
        <p:xfrm>
          <a:off x="1165475" y="961292"/>
          <a:ext cx="6447692" cy="40268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9953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1165475" y="5775090"/>
            <a:ext cx="7521300" cy="5787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r>
              <a:rPr lang="en-US" dirty="0">
                <a:solidFill>
                  <a:srgbClr val="F3F3F3"/>
                </a:solidFill>
              </a:rPr>
              <a:t>Source: Federal Bureau of Investigation, 2017</a:t>
            </a:r>
            <a:endParaRPr dirty="0">
              <a:solidFill>
                <a:srgbClr val="F3F3F3"/>
              </a:solidFill>
            </a:endParaRPr>
          </a:p>
        </p:txBody>
      </p:sp>
      <p:pic>
        <p:nvPicPr>
          <p:cNvPr id="2" name="Picture 1">
            <a:extLst>
              <a:ext uri="{FF2B5EF4-FFF2-40B4-BE49-F238E27FC236}">
                <a16:creationId xmlns:a16="http://schemas.microsoft.com/office/drawing/2014/main" id="{E934515E-8B6D-4D79-941A-534CB02FA299}"/>
              </a:ext>
            </a:extLst>
          </p:cNvPr>
          <p:cNvPicPr>
            <a:picLocks noChangeAspect="1"/>
          </p:cNvPicPr>
          <p:nvPr/>
        </p:nvPicPr>
        <p:blipFill>
          <a:blip r:embed="rId3"/>
          <a:stretch>
            <a:fillRect/>
          </a:stretch>
        </p:blipFill>
        <p:spPr>
          <a:xfrm>
            <a:off x="928468" y="689317"/>
            <a:ext cx="8056096" cy="4651716"/>
          </a:xfrm>
          <a:prstGeom prst="rect">
            <a:avLst/>
          </a:prstGeom>
        </p:spPr>
      </p:pic>
    </p:spTree>
  </p:cSld>
  <p:clrMapOvr>
    <a:masterClrMapping/>
  </p:clrMapOvr>
</p:sld>
</file>

<file path=ppt/theme/theme1.xml><?xml version="1.0" encoding="utf-8"?>
<a:theme xmlns:a="http://schemas.openxmlformats.org/drawingml/2006/main" name="Eleano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17698</TotalTime>
  <Words>1765</Words>
  <Application>Microsoft Office PowerPoint</Application>
  <PresentationFormat>On-screen Show (4:3)</PresentationFormat>
  <Paragraphs>202</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Quicksand</vt:lpstr>
      <vt:lpstr>Courier New</vt:lpstr>
      <vt:lpstr>Arial</vt:lpstr>
      <vt:lpstr>Eleanor template</vt:lpstr>
      <vt:lpstr>2013 Washington Navy Yard Shooting </vt:lpstr>
      <vt:lpstr>PowerPoint Presentation</vt:lpstr>
      <vt:lpstr>Thesis Statement </vt:lpstr>
      <vt:lpstr>PowerPoint Presentation</vt:lpstr>
      <vt:lpstr>Active Shooter Threats </vt:lpstr>
      <vt:lpstr>             </vt:lpstr>
      <vt:lpstr>Active Shooter Incidents Per Annum, 2000-2016*</vt:lpstr>
      <vt:lpstr>PowerPoint Presentation</vt:lpstr>
      <vt:lpstr>PowerPoint Presentation</vt:lpstr>
      <vt:lpstr>Fort Hood Shooting 2009</vt:lpstr>
      <vt:lpstr>PowerPoint Presentation</vt:lpstr>
      <vt:lpstr>The Washington Navy Yard</vt:lpstr>
      <vt:lpstr> Summary of Events </vt:lpstr>
      <vt:lpstr>PowerPoint Presentation</vt:lpstr>
      <vt:lpstr> Naval Support Activity Washington (NSAW) &amp; Naval District Washington (NDW)</vt:lpstr>
      <vt:lpstr>PowerPoint Presentation</vt:lpstr>
      <vt:lpstr>69 Minutes </vt:lpstr>
      <vt:lpstr>Clausewitz’ Fog of War </vt:lpstr>
      <vt:lpstr>PowerPoint Presentation</vt:lpstr>
      <vt:lpstr>OPNAVINST 3440.17</vt:lpstr>
      <vt:lpstr>PAPA 5354 Response and Recovery</vt:lpstr>
      <vt:lpstr>National Incident Management System (NIMS) Key Principles</vt:lpstr>
      <vt:lpstr>Continued</vt:lpstr>
      <vt:lpstr>PowerPoint Presentation</vt:lpstr>
      <vt:lpstr>Thank You for Your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Washington Navy Yard Shooting </dc:title>
  <cp:lastModifiedBy>Joshua Slaughenhoupt</cp:lastModifiedBy>
  <cp:revision>80</cp:revision>
  <dcterms:modified xsi:type="dcterms:W3CDTF">2019-02-14T00:24:38Z</dcterms:modified>
</cp:coreProperties>
</file>